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87" r:id="rId3"/>
    <p:sldId id="288" r:id="rId4"/>
    <p:sldId id="289" r:id="rId5"/>
    <p:sldId id="290" r:id="rId6"/>
    <p:sldId id="291" r:id="rId7"/>
    <p:sldId id="292" r:id="rId8"/>
    <p:sldId id="294" r:id="rId9"/>
    <p:sldId id="293" r:id="rId10"/>
    <p:sldId id="259" r:id="rId11"/>
    <p:sldId id="297" r:id="rId12"/>
    <p:sldId id="295" r:id="rId13"/>
    <p:sldId id="296" r:id="rId14"/>
    <p:sldId id="298" r:id="rId15"/>
    <p:sldId id="299" r:id="rId16"/>
    <p:sldId id="300" r:id="rId17"/>
    <p:sldId id="301" r:id="rId18"/>
    <p:sldId id="302" r:id="rId19"/>
    <p:sldId id="303" r:id="rId20"/>
    <p:sldId id="304" r:id="rId21"/>
    <p:sldId id="305" r:id="rId22"/>
    <p:sldId id="306" r:id="rId23"/>
    <p:sldId id="307" r:id="rId24"/>
  </p:sldIdLst>
  <p:sldSz cx="9144000" cy="5143500" type="screen16x9"/>
  <p:notesSz cx="6858000" cy="9144000"/>
  <p:embeddedFontLst>
    <p:embeddedFont>
      <p:font typeface="Barlow" pitchFamily="2" charset="77"/>
      <p:regular r:id="rId26"/>
      <p:bold r:id="rId27"/>
      <p:italic r:id="rId28"/>
      <p:boldItalic r:id="rId29"/>
    </p:embeddedFont>
    <p:embeddedFont>
      <p:font typeface="Barlow Light" pitchFamily="2" charset="77"/>
      <p:regular r:id="rId30"/>
      <p:bold r:id="rId31"/>
      <p:italic r:id="rId32"/>
      <p:boldItalic r:id="rId33"/>
    </p:embeddedFont>
    <p:embeddedFont>
      <p:font typeface="Barlow SemiBold" pitchFamily="2" charset="77"/>
      <p:regular r:id="rId34"/>
      <p:bold r:id="rId35"/>
      <p:italic r:id="rId36"/>
      <p:boldItalic r:id="rId37"/>
    </p:embeddedFont>
    <p:embeddedFont>
      <p:font typeface="Calibri" panose="020F050202020403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175CFE-A606-4345-BDF3-D05FCCCEB155}">
  <a:tblStyle styleId="{7A175CFE-A606-4345-BDF3-D05FCCCEB15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379" autoAdjust="0"/>
  </p:normalViewPr>
  <p:slideViewPr>
    <p:cSldViewPr snapToGrid="0">
      <p:cViewPr varScale="1">
        <p:scale>
          <a:sx n="147" d="100"/>
          <a:sy n="147" d="100"/>
        </p:scale>
        <p:origin x="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1301324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54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857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gradFill>
            <a:gsLst>
              <a:gs pos="0">
                <a:srgbClr val="FFFFFF">
                  <a:alpha val="0"/>
                  <a:alpha val="46370"/>
                </a:srgbClr>
              </a:gs>
              <a:gs pos="50000">
                <a:srgbClr val="FFFFFF">
                  <a:alpha val="0"/>
                  <a:alpha val="46370"/>
                </a:srgbClr>
              </a:gs>
              <a:gs pos="100000">
                <a:schemeClr val="lt1">
                  <a:alpha val="46370"/>
                </a:scheme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41403" y="3124853"/>
            <a:ext cx="8801751" cy="2018725"/>
            <a:chOff x="-4395163" y="751996"/>
            <a:chExt cx="13539073" cy="3105254"/>
          </a:xfrm>
        </p:grpSpPr>
        <p:sp>
          <p:nvSpPr>
            <p:cNvPr id="12" name="Google Shape;12;p2"/>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13" name="Google Shape;13;p2"/>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95163" y="1285649"/>
              <a:ext cx="102288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833500" y="751996"/>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FFFFFF">
                <a:alpha val="11170"/>
              </a:srgbClr>
            </a:solidFill>
            <a:ln>
              <a:noFill/>
            </a:ln>
          </p:spPr>
        </p:sp>
        <p:sp>
          <p:nvSpPr>
            <p:cNvPr id="16" name="Google Shape;16;p2"/>
            <p:cNvSpPr/>
            <p:nvPr/>
          </p:nvSpPr>
          <p:spPr>
            <a:xfrm>
              <a:off x="6572284" y="752119"/>
              <a:ext cx="2571600" cy="2115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95163" y="1285742"/>
              <a:ext cx="10228800" cy="211800"/>
            </a:xfrm>
            <a:prstGeom prst="rect">
              <a:avLst/>
            </a:pr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6"/>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381000" y="752088"/>
            <a:ext cx="8762909" cy="3105763"/>
            <a:chOff x="381000" y="752088"/>
            <a:chExt cx="8762909" cy="3105763"/>
          </a:xfrm>
        </p:grpSpPr>
        <p:sp>
          <p:nvSpPr>
            <p:cNvPr id="21" name="Google Shape;21;p3"/>
            <p:cNvSpPr/>
            <p:nvPr/>
          </p:nvSpPr>
          <p:spPr>
            <a:xfrm>
              <a:off x="5833150" y="752100"/>
              <a:ext cx="743025" cy="3102950"/>
            </a:xfrm>
            <a:custGeom>
              <a:avLst/>
              <a:gdLst/>
              <a:ahLst/>
              <a:cxnLst/>
              <a:rect l="l" t="t" r="r" b="b"/>
              <a:pathLst>
                <a:path w="29721" h="124118" extrusionOk="0">
                  <a:moveTo>
                    <a:pt x="29559" y="0"/>
                  </a:moveTo>
                  <a:lnTo>
                    <a:pt x="0" y="21343"/>
                  </a:lnTo>
                  <a:lnTo>
                    <a:pt x="0" y="124118"/>
                  </a:lnTo>
                  <a:lnTo>
                    <a:pt x="29721" y="102879"/>
                  </a:lnTo>
                  <a:close/>
                </a:path>
              </a:pathLst>
            </a:custGeom>
            <a:solidFill>
              <a:schemeClr val="accent2"/>
            </a:solidFill>
            <a:ln>
              <a:noFill/>
            </a:ln>
          </p:spPr>
        </p:sp>
        <p:sp>
          <p:nvSpPr>
            <p:cNvPr id="22" name="Google Shape;22;p3"/>
            <p:cNvSpPr/>
            <p:nvPr/>
          </p:nvSpPr>
          <p:spPr>
            <a:xfrm>
              <a:off x="6572309" y="752088"/>
              <a:ext cx="2571600" cy="2571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81000" y="1285650"/>
              <a:ext cx="5452500" cy="25716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833500" y="3112325"/>
              <a:ext cx="738775" cy="745525"/>
            </a:xfrm>
            <a:custGeom>
              <a:avLst/>
              <a:gdLst/>
              <a:ahLst/>
              <a:cxnLst/>
              <a:rect l="l" t="t" r="r" b="b"/>
              <a:pathLst>
                <a:path w="29551" h="29821" extrusionOk="0">
                  <a:moveTo>
                    <a:pt x="29397" y="0"/>
                  </a:moveTo>
                  <a:lnTo>
                    <a:pt x="64" y="21385"/>
                  </a:lnTo>
                  <a:lnTo>
                    <a:pt x="0" y="29821"/>
                  </a:lnTo>
                  <a:lnTo>
                    <a:pt x="29551" y="8625"/>
                  </a:lnTo>
                  <a:close/>
                </a:path>
              </a:pathLst>
            </a:custGeom>
            <a:solidFill>
              <a:srgbClr val="001F46">
                <a:alpha val="20110"/>
              </a:srgbClr>
            </a:solidFill>
            <a:ln>
              <a:noFill/>
            </a:ln>
          </p:spPr>
        </p:sp>
        <p:sp>
          <p:nvSpPr>
            <p:cNvPr id="25" name="Google Shape;25;p3"/>
            <p:cNvSpPr/>
            <p:nvPr/>
          </p:nvSpPr>
          <p:spPr>
            <a:xfrm>
              <a:off x="6572284" y="3112333"/>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381000" y="36459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614975" y="2026650"/>
            <a:ext cx="4969500" cy="5637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subTitle" idx="1"/>
          </p:nvPr>
        </p:nvSpPr>
        <p:spPr>
          <a:xfrm>
            <a:off x="614975" y="2611075"/>
            <a:ext cx="4969500" cy="2772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1800"/>
              <a:buNone/>
              <a:defRPr sz="1800"/>
            </a:lvl1pPr>
            <a:lvl2pPr lvl="1" rtl="0">
              <a:spcBef>
                <a:spcPts val="0"/>
              </a:spcBef>
              <a:spcAft>
                <a:spcPts val="0"/>
              </a:spcAft>
              <a:buClr>
                <a:schemeClr val="dk1"/>
              </a:buClr>
              <a:buSzPts val="1800"/>
              <a:buNone/>
              <a:defRPr sz="1800"/>
            </a:lvl2pPr>
            <a:lvl3pPr lvl="2" rtl="0">
              <a:spcBef>
                <a:spcPts val="0"/>
              </a:spcBef>
              <a:spcAft>
                <a:spcPts val="0"/>
              </a:spcAft>
              <a:buClr>
                <a:schemeClr val="dk1"/>
              </a:buClr>
              <a:buSzPts val="1800"/>
              <a:buNone/>
              <a:defRPr sz="1800"/>
            </a:lvl3pPr>
            <a:lvl4pPr lvl="3" rtl="0">
              <a:spcBef>
                <a:spcPts val="0"/>
              </a:spcBef>
              <a:spcAft>
                <a:spcPts val="0"/>
              </a:spcAft>
              <a:buClr>
                <a:schemeClr val="dk1"/>
              </a:buClr>
              <a:buSzPts val="1800"/>
              <a:buNone/>
              <a:defRPr sz="1800"/>
            </a:lvl4pPr>
            <a:lvl5pPr lvl="4" rtl="0">
              <a:spcBef>
                <a:spcPts val="0"/>
              </a:spcBef>
              <a:spcAft>
                <a:spcPts val="0"/>
              </a:spcAft>
              <a:buClr>
                <a:schemeClr val="dk1"/>
              </a:buClr>
              <a:buSzPts val="1800"/>
              <a:buNone/>
              <a:defRPr sz="1800"/>
            </a:lvl5pPr>
            <a:lvl6pPr lvl="5" rtl="0">
              <a:spcBef>
                <a:spcPts val="0"/>
              </a:spcBef>
              <a:spcAft>
                <a:spcPts val="0"/>
              </a:spcAft>
              <a:buClr>
                <a:schemeClr val="dk1"/>
              </a:buClr>
              <a:buSzPts val="1800"/>
              <a:buNone/>
              <a:defRPr sz="1800"/>
            </a:lvl6pPr>
            <a:lvl7pPr lvl="6" rtl="0">
              <a:spcBef>
                <a:spcPts val="0"/>
              </a:spcBef>
              <a:spcAft>
                <a:spcPts val="0"/>
              </a:spcAft>
              <a:buClr>
                <a:schemeClr val="dk1"/>
              </a:buClr>
              <a:buSzPts val="1800"/>
              <a:buNone/>
              <a:defRPr sz="1800"/>
            </a:lvl7pPr>
            <a:lvl8pPr lvl="7" rtl="0">
              <a:spcBef>
                <a:spcPts val="0"/>
              </a:spcBef>
              <a:spcAft>
                <a:spcPts val="0"/>
              </a:spcAft>
              <a:buClr>
                <a:schemeClr val="dk1"/>
              </a:buClr>
              <a:buSzPts val="1800"/>
              <a:buNone/>
              <a:defRPr sz="1800"/>
            </a:lvl8pPr>
            <a:lvl9pPr lvl="8" rtl="0">
              <a:spcBef>
                <a:spcPts val="0"/>
              </a:spcBef>
              <a:spcAft>
                <a:spcPts val="0"/>
              </a:spcAft>
              <a:buClr>
                <a:schemeClr val="dk1"/>
              </a:buClr>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9"/>
        <p:cNvGrpSpPr/>
        <p:nvPr/>
      </p:nvGrpSpPr>
      <p:grpSpPr>
        <a:xfrm>
          <a:off x="0" y="0"/>
          <a:ext cx="0" cy="0"/>
          <a:chOff x="0" y="0"/>
          <a:chExt cx="0" cy="0"/>
        </a:xfrm>
      </p:grpSpPr>
      <p:grpSp>
        <p:nvGrpSpPr>
          <p:cNvPr id="30" name="Google Shape;30;p4"/>
          <p:cNvGrpSpPr/>
          <p:nvPr/>
        </p:nvGrpSpPr>
        <p:grpSpPr>
          <a:xfrm>
            <a:off x="381000" y="380950"/>
            <a:ext cx="8762909" cy="4384250"/>
            <a:chOff x="381000" y="380950"/>
            <a:chExt cx="8762909" cy="4384250"/>
          </a:xfrm>
        </p:grpSpPr>
        <p:sp>
          <p:nvSpPr>
            <p:cNvPr id="31" name="Google Shape;31;p4"/>
            <p:cNvSpPr/>
            <p:nvPr/>
          </p:nvSpPr>
          <p:spPr>
            <a:xfrm>
              <a:off x="5829300" y="380950"/>
              <a:ext cx="746875" cy="4382725"/>
            </a:xfrm>
            <a:custGeom>
              <a:avLst/>
              <a:gdLst/>
              <a:ahLst/>
              <a:cxnLst/>
              <a:rect l="l" t="t" r="r" b="b"/>
              <a:pathLst>
                <a:path w="29875" h="175309" extrusionOk="0">
                  <a:moveTo>
                    <a:pt x="29713" y="25517"/>
                  </a:moveTo>
                  <a:lnTo>
                    <a:pt x="0" y="0"/>
                  </a:lnTo>
                  <a:lnTo>
                    <a:pt x="100" y="175309"/>
                  </a:lnTo>
                  <a:lnTo>
                    <a:pt x="29875" y="128396"/>
                  </a:lnTo>
                  <a:close/>
                </a:path>
              </a:pathLst>
            </a:custGeom>
            <a:solidFill>
              <a:schemeClr val="accent2"/>
            </a:solidFill>
            <a:ln>
              <a:noFill/>
            </a:ln>
          </p:spPr>
        </p:sp>
        <p:sp>
          <p:nvSpPr>
            <p:cNvPr id="32" name="Google Shape;32;p4"/>
            <p:cNvSpPr/>
            <p:nvPr/>
          </p:nvSpPr>
          <p:spPr>
            <a:xfrm>
              <a:off x="5830600" y="3379100"/>
              <a:ext cx="741675" cy="1384575"/>
            </a:xfrm>
            <a:custGeom>
              <a:avLst/>
              <a:gdLst/>
              <a:ahLst/>
              <a:cxnLst/>
              <a:rect l="l" t="t" r="r" b="b"/>
              <a:pathLst>
                <a:path w="29667" h="55383" extrusionOk="0">
                  <a:moveTo>
                    <a:pt x="29513" y="0"/>
                  </a:moveTo>
                  <a:lnTo>
                    <a:pt x="0" y="46895"/>
                  </a:lnTo>
                  <a:lnTo>
                    <a:pt x="0" y="55383"/>
                  </a:lnTo>
                  <a:lnTo>
                    <a:pt x="29667" y="8625"/>
                  </a:lnTo>
                  <a:close/>
                </a:path>
              </a:pathLst>
            </a:custGeom>
            <a:solidFill>
              <a:srgbClr val="001F46">
                <a:alpha val="20110"/>
              </a:srgbClr>
            </a:solidFill>
            <a:ln>
              <a:noFill/>
            </a:ln>
          </p:spPr>
        </p:sp>
        <p:sp>
          <p:nvSpPr>
            <p:cNvPr id="33" name="Google Shape;33;p4"/>
            <p:cNvSpPr/>
            <p:nvPr/>
          </p:nvSpPr>
          <p:spPr>
            <a:xfrm rot="10800000">
              <a:off x="6572309" y="1017613"/>
              <a:ext cx="2571600" cy="25719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10800000">
              <a:off x="381000" y="381000"/>
              <a:ext cx="5452500" cy="43842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572284" y="3377858"/>
              <a:ext cx="2571600" cy="211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81000" y="4550600"/>
              <a:ext cx="5452500" cy="211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4"/>
          <p:cNvGrpSpPr/>
          <p:nvPr/>
        </p:nvGrpSpPr>
        <p:grpSpPr>
          <a:xfrm>
            <a:off x="0" y="4762400"/>
            <a:ext cx="603997" cy="381100"/>
            <a:chOff x="0" y="4762400"/>
            <a:chExt cx="603997" cy="381100"/>
          </a:xfrm>
        </p:grpSpPr>
        <p:sp>
          <p:nvSpPr>
            <p:cNvPr id="38" name="Google Shape;38;p4"/>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txBox="1">
            <a:spLocks noGrp="1"/>
          </p:cNvSpPr>
          <p:nvPr>
            <p:ph type="body" idx="1"/>
          </p:nvPr>
        </p:nvSpPr>
        <p:spPr>
          <a:xfrm>
            <a:off x="1105629" y="1039525"/>
            <a:ext cx="4055100" cy="2914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chemeClr val="lt1"/>
              </a:buClr>
              <a:buSzPts val="3000"/>
              <a:buChar char="▸"/>
              <a:defRPr sz="3000">
                <a:solidFill>
                  <a:schemeClr val="lt1"/>
                </a:solidFill>
              </a:defRPr>
            </a:lvl1pPr>
            <a:lvl2pPr marL="914400" lvl="1" indent="-419100" rtl="0">
              <a:spcBef>
                <a:spcPts val="0"/>
              </a:spcBef>
              <a:spcAft>
                <a:spcPts val="0"/>
              </a:spcAft>
              <a:buClr>
                <a:schemeClr val="lt1"/>
              </a:buClr>
              <a:buSzPts val="3000"/>
              <a:buChar char="▹"/>
              <a:defRPr sz="3000">
                <a:solidFill>
                  <a:schemeClr val="lt1"/>
                </a:solidFill>
              </a:defRPr>
            </a:lvl2pPr>
            <a:lvl3pPr marL="1371600" lvl="2" indent="-419100" rtl="0">
              <a:spcBef>
                <a:spcPts val="0"/>
              </a:spcBef>
              <a:spcAft>
                <a:spcPts val="0"/>
              </a:spcAft>
              <a:buClr>
                <a:schemeClr val="lt1"/>
              </a:buClr>
              <a:buSzPts val="3000"/>
              <a:buChar char="■"/>
              <a:defRPr sz="3000">
                <a:solidFill>
                  <a:schemeClr val="lt1"/>
                </a:solidFill>
              </a:defRPr>
            </a:lvl3pPr>
            <a:lvl4pPr marL="1828800" lvl="3" indent="-419100" rtl="0">
              <a:spcBef>
                <a:spcPts val="0"/>
              </a:spcBef>
              <a:spcAft>
                <a:spcPts val="0"/>
              </a:spcAft>
              <a:buClr>
                <a:schemeClr val="lt1"/>
              </a:buClr>
              <a:buSzPts val="3000"/>
              <a:buChar char="●"/>
              <a:defRPr sz="3000">
                <a:solidFill>
                  <a:schemeClr val="lt1"/>
                </a:solidFill>
              </a:defRPr>
            </a:lvl4pPr>
            <a:lvl5pPr marL="2286000" lvl="4" indent="-419100" rtl="0">
              <a:spcBef>
                <a:spcPts val="0"/>
              </a:spcBef>
              <a:spcAft>
                <a:spcPts val="0"/>
              </a:spcAft>
              <a:buClr>
                <a:schemeClr val="lt1"/>
              </a:buClr>
              <a:buSzPts val="3000"/>
              <a:buChar char="○"/>
              <a:defRPr sz="3000">
                <a:solidFill>
                  <a:schemeClr val="lt1"/>
                </a:solidFill>
              </a:defRPr>
            </a:lvl5pPr>
            <a:lvl6pPr marL="2743200" lvl="5" indent="-419100" rtl="0">
              <a:spcBef>
                <a:spcPts val="0"/>
              </a:spcBef>
              <a:spcAft>
                <a:spcPts val="0"/>
              </a:spcAft>
              <a:buClr>
                <a:schemeClr val="lt1"/>
              </a:buClr>
              <a:buSzPts val="3000"/>
              <a:buChar char="■"/>
              <a:defRPr sz="3000">
                <a:solidFill>
                  <a:schemeClr val="lt1"/>
                </a:solidFill>
              </a:defRPr>
            </a:lvl6pPr>
            <a:lvl7pPr marL="3200400" lvl="6" indent="-419100" rtl="0">
              <a:spcBef>
                <a:spcPts val="0"/>
              </a:spcBef>
              <a:spcAft>
                <a:spcPts val="0"/>
              </a:spcAft>
              <a:buClr>
                <a:schemeClr val="lt1"/>
              </a:buClr>
              <a:buSzPts val="3000"/>
              <a:buChar char="●"/>
              <a:defRPr sz="3000">
                <a:solidFill>
                  <a:schemeClr val="lt1"/>
                </a:solidFill>
              </a:defRPr>
            </a:lvl7pPr>
            <a:lvl8pPr marL="3657600" lvl="7" indent="-419100" rtl="0">
              <a:spcBef>
                <a:spcPts val="0"/>
              </a:spcBef>
              <a:spcAft>
                <a:spcPts val="0"/>
              </a:spcAft>
              <a:buClr>
                <a:schemeClr val="lt1"/>
              </a:buClr>
              <a:buSzPts val="3000"/>
              <a:buChar char="○"/>
              <a:defRPr sz="3000">
                <a:solidFill>
                  <a:schemeClr val="lt1"/>
                </a:solidFill>
              </a:defRPr>
            </a:lvl8pPr>
            <a:lvl9pPr marL="4114800" lvl="8" indent="-419100" rtl="0">
              <a:spcBef>
                <a:spcPts val="0"/>
              </a:spcBef>
              <a:spcAft>
                <a:spcPts val="0"/>
              </a:spcAft>
              <a:buClr>
                <a:schemeClr val="lt1"/>
              </a:buClr>
              <a:buSzPts val="3000"/>
              <a:buChar char="■"/>
              <a:defRPr sz="3000">
                <a:solidFill>
                  <a:schemeClr val="lt1"/>
                </a:solidFill>
              </a:defRPr>
            </a:lvl9pPr>
          </a:lstStyle>
          <a:p>
            <a:endParaRPr/>
          </a:p>
        </p:txBody>
      </p:sp>
      <p:sp>
        <p:nvSpPr>
          <p:cNvPr id="41" name="Google Shape;41;p4"/>
          <p:cNvSpPr txBox="1"/>
          <p:nvPr/>
        </p:nvSpPr>
        <p:spPr>
          <a:xfrm>
            <a:off x="723450" y="720725"/>
            <a:ext cx="3810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dk1"/>
                </a:solidFill>
                <a:latin typeface="Barlow"/>
                <a:ea typeface="Barlow"/>
                <a:cs typeface="Barlow"/>
                <a:sym typeface="Barlow"/>
              </a:rPr>
              <a:t>“</a:t>
            </a:r>
            <a:endParaRPr sz="9600">
              <a:solidFill>
                <a:schemeClr val="dk1"/>
              </a:solidFill>
              <a:latin typeface="Barlow"/>
              <a:ea typeface="Barlow"/>
              <a:cs typeface="Barlow"/>
              <a:sym typeface="Barlow"/>
            </a:endParaRPr>
          </a:p>
        </p:txBody>
      </p:sp>
      <p:sp>
        <p:nvSpPr>
          <p:cNvPr id="42" name="Google Shape;42;p4"/>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3"/>
        <p:cNvGrpSpPr/>
        <p:nvPr/>
      </p:nvGrpSpPr>
      <p:grpSpPr>
        <a:xfrm>
          <a:off x="0" y="0"/>
          <a:ext cx="0" cy="0"/>
          <a:chOff x="0" y="0"/>
          <a:chExt cx="0" cy="0"/>
        </a:xfrm>
      </p:grpSpPr>
      <p:grpSp>
        <p:nvGrpSpPr>
          <p:cNvPr id="44" name="Google Shape;44;p5"/>
          <p:cNvGrpSpPr/>
          <p:nvPr/>
        </p:nvGrpSpPr>
        <p:grpSpPr>
          <a:xfrm>
            <a:off x="0" y="4762400"/>
            <a:ext cx="603997" cy="381100"/>
            <a:chOff x="0" y="4762400"/>
            <a:chExt cx="603997" cy="381100"/>
          </a:xfrm>
        </p:grpSpPr>
        <p:sp>
          <p:nvSpPr>
            <p:cNvPr id="45" name="Google Shape;45;p5"/>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a:off x="381000" y="0"/>
            <a:ext cx="8763111" cy="1310918"/>
            <a:chOff x="381000" y="0"/>
            <a:chExt cx="8763111" cy="1310918"/>
          </a:xfrm>
        </p:grpSpPr>
        <p:grpSp>
          <p:nvGrpSpPr>
            <p:cNvPr id="48" name="Google Shape;48;p5"/>
            <p:cNvGrpSpPr/>
            <p:nvPr/>
          </p:nvGrpSpPr>
          <p:grpSpPr>
            <a:xfrm>
              <a:off x="381000" y="0"/>
              <a:ext cx="8763111" cy="1310300"/>
              <a:chOff x="381000" y="0"/>
              <a:chExt cx="8763111" cy="1310300"/>
            </a:xfrm>
          </p:grpSpPr>
          <p:sp>
            <p:nvSpPr>
              <p:cNvPr id="49" name="Google Shape;49;p5"/>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50" name="Google Shape;50;p5"/>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381000" y="967217"/>
              <a:ext cx="8763100" cy="343701"/>
              <a:chOff x="381000" y="862358"/>
              <a:chExt cx="8763100" cy="576872"/>
            </a:xfrm>
          </p:grpSpPr>
          <p:sp>
            <p:nvSpPr>
              <p:cNvPr id="53" name="Google Shape;53;p5"/>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54" name="Google Shape;54;p5"/>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5"/>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5"/>
          <p:cNvSpPr txBox="1">
            <a:spLocks noGrp="1"/>
          </p:cNvSpPr>
          <p:nvPr>
            <p:ph type="body" idx="1"/>
          </p:nvPr>
        </p:nvSpPr>
        <p:spPr>
          <a:xfrm>
            <a:off x="614975" y="1705175"/>
            <a:ext cx="67578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8" name="Google Shape;58;p5"/>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9"/>
        <p:cNvGrpSpPr/>
        <p:nvPr/>
      </p:nvGrpSpPr>
      <p:grpSpPr>
        <a:xfrm>
          <a:off x="0" y="0"/>
          <a:ext cx="0" cy="0"/>
          <a:chOff x="0" y="0"/>
          <a:chExt cx="0" cy="0"/>
        </a:xfrm>
      </p:grpSpPr>
      <p:grpSp>
        <p:nvGrpSpPr>
          <p:cNvPr id="60" name="Google Shape;60;p6"/>
          <p:cNvGrpSpPr/>
          <p:nvPr/>
        </p:nvGrpSpPr>
        <p:grpSpPr>
          <a:xfrm>
            <a:off x="0" y="4762400"/>
            <a:ext cx="603997" cy="381100"/>
            <a:chOff x="0" y="4762400"/>
            <a:chExt cx="603997" cy="381100"/>
          </a:xfrm>
        </p:grpSpPr>
        <p:sp>
          <p:nvSpPr>
            <p:cNvPr id="61" name="Google Shape;61;p6"/>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txBox="1">
            <a:spLocks noGrp="1"/>
          </p:cNvSpPr>
          <p:nvPr>
            <p:ph type="title"/>
          </p:nvPr>
        </p:nvSpPr>
        <p:spPr>
          <a:xfrm>
            <a:off x="614975" y="391350"/>
            <a:ext cx="3613200" cy="9195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3000"/>
              <a:buNone/>
              <a:defRPr>
                <a:solidFill>
                  <a:schemeClr val="accent1"/>
                </a:solidFill>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
        <p:nvSpPr>
          <p:cNvPr id="64" name="Google Shape;64;p6"/>
          <p:cNvSpPr txBox="1">
            <a:spLocks noGrp="1"/>
          </p:cNvSpPr>
          <p:nvPr>
            <p:ph type="body" idx="1"/>
          </p:nvPr>
        </p:nvSpPr>
        <p:spPr>
          <a:xfrm>
            <a:off x="614975" y="1476575"/>
            <a:ext cx="3613200" cy="28266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65" name="Google Shape;65;p6"/>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6" name="Google Shape;66;p6"/>
          <p:cNvGrpSpPr/>
          <p:nvPr/>
        </p:nvGrpSpPr>
        <p:grpSpPr>
          <a:xfrm rot="10800000">
            <a:off x="4572000" y="-47"/>
            <a:ext cx="4572000" cy="5157522"/>
            <a:chOff x="8" y="-13862"/>
            <a:chExt cx="4572000" cy="5157522"/>
          </a:xfrm>
        </p:grpSpPr>
        <p:sp>
          <p:nvSpPr>
            <p:cNvPr id="67" name="Google Shape;67;p6"/>
            <p:cNvSpPr/>
            <p:nvPr/>
          </p:nvSpPr>
          <p:spPr>
            <a:xfrm rot="10800000">
              <a:off x="8" y="160"/>
              <a:ext cx="377100" cy="51435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366508" y="-13862"/>
              <a:ext cx="267425" cy="5157350"/>
            </a:xfrm>
            <a:custGeom>
              <a:avLst/>
              <a:gdLst/>
              <a:ahLst/>
              <a:cxnLst/>
              <a:rect l="l" t="t" r="r" b="b"/>
              <a:pathLst>
                <a:path w="10697" h="206294" extrusionOk="0">
                  <a:moveTo>
                    <a:pt x="369" y="206294"/>
                  </a:moveTo>
                  <a:lnTo>
                    <a:pt x="10697" y="190844"/>
                  </a:lnTo>
                  <a:lnTo>
                    <a:pt x="10623" y="15934"/>
                  </a:lnTo>
                  <a:lnTo>
                    <a:pt x="0" y="0"/>
                  </a:lnTo>
                  <a:close/>
                </a:path>
              </a:pathLst>
            </a:custGeom>
            <a:solidFill>
              <a:schemeClr val="accent2"/>
            </a:solidFill>
            <a:ln>
              <a:noFill/>
            </a:ln>
          </p:spPr>
        </p:sp>
        <p:sp>
          <p:nvSpPr>
            <p:cNvPr id="69" name="Google Shape;69;p6"/>
            <p:cNvSpPr/>
            <p:nvPr/>
          </p:nvSpPr>
          <p:spPr>
            <a:xfrm rot="10800000">
              <a:off x="633908" y="382913"/>
              <a:ext cx="3938100" cy="43764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7"/>
          <p:cNvGrpSpPr/>
          <p:nvPr/>
        </p:nvGrpSpPr>
        <p:grpSpPr>
          <a:xfrm>
            <a:off x="0" y="4762400"/>
            <a:ext cx="603997" cy="381100"/>
            <a:chOff x="0" y="4762400"/>
            <a:chExt cx="603997" cy="381100"/>
          </a:xfrm>
        </p:grpSpPr>
        <p:sp>
          <p:nvSpPr>
            <p:cNvPr id="72" name="Google Shape;72;p7"/>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7"/>
          <p:cNvGrpSpPr/>
          <p:nvPr/>
        </p:nvGrpSpPr>
        <p:grpSpPr>
          <a:xfrm>
            <a:off x="381000" y="0"/>
            <a:ext cx="8763111" cy="1310918"/>
            <a:chOff x="381000" y="0"/>
            <a:chExt cx="8763111" cy="1310918"/>
          </a:xfrm>
        </p:grpSpPr>
        <p:grpSp>
          <p:nvGrpSpPr>
            <p:cNvPr id="75" name="Google Shape;75;p7"/>
            <p:cNvGrpSpPr/>
            <p:nvPr/>
          </p:nvGrpSpPr>
          <p:grpSpPr>
            <a:xfrm>
              <a:off x="381000" y="0"/>
              <a:ext cx="8763111" cy="1310300"/>
              <a:chOff x="381000" y="0"/>
              <a:chExt cx="8763111" cy="1310300"/>
            </a:xfrm>
          </p:grpSpPr>
          <p:sp>
            <p:nvSpPr>
              <p:cNvPr id="76" name="Google Shape;76;p7"/>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77" name="Google Shape;77;p7"/>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7"/>
            <p:cNvGrpSpPr/>
            <p:nvPr/>
          </p:nvGrpSpPr>
          <p:grpSpPr>
            <a:xfrm>
              <a:off x="381000" y="967217"/>
              <a:ext cx="8763100" cy="343701"/>
              <a:chOff x="381000" y="862358"/>
              <a:chExt cx="8763100" cy="576872"/>
            </a:xfrm>
          </p:grpSpPr>
          <p:sp>
            <p:nvSpPr>
              <p:cNvPr id="80" name="Google Shape;80;p7"/>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81" name="Google Shape;81;p7"/>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83;p7"/>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7"/>
          <p:cNvSpPr txBox="1">
            <a:spLocks noGrp="1"/>
          </p:cNvSpPr>
          <p:nvPr>
            <p:ph type="body" idx="1"/>
          </p:nvPr>
        </p:nvSpPr>
        <p:spPr>
          <a:xfrm>
            <a:off x="604000"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5" name="Google Shape;85;p7"/>
          <p:cNvSpPr txBox="1">
            <a:spLocks noGrp="1"/>
          </p:cNvSpPr>
          <p:nvPr>
            <p:ph type="body" idx="2"/>
          </p:nvPr>
        </p:nvSpPr>
        <p:spPr>
          <a:xfrm>
            <a:off x="4187378" y="1705175"/>
            <a:ext cx="3185400" cy="27156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86" name="Google Shape;86;p7"/>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7"/>
        <p:cNvGrpSpPr/>
        <p:nvPr/>
      </p:nvGrpSpPr>
      <p:grpSpPr>
        <a:xfrm>
          <a:off x="0" y="0"/>
          <a:ext cx="0" cy="0"/>
          <a:chOff x="0" y="0"/>
          <a:chExt cx="0" cy="0"/>
        </a:xfrm>
      </p:grpSpPr>
      <p:grpSp>
        <p:nvGrpSpPr>
          <p:cNvPr id="88" name="Google Shape;88;p8"/>
          <p:cNvGrpSpPr/>
          <p:nvPr/>
        </p:nvGrpSpPr>
        <p:grpSpPr>
          <a:xfrm>
            <a:off x="0" y="4762400"/>
            <a:ext cx="603997" cy="381100"/>
            <a:chOff x="0" y="4762400"/>
            <a:chExt cx="603997" cy="381100"/>
          </a:xfrm>
        </p:grpSpPr>
        <p:sp>
          <p:nvSpPr>
            <p:cNvPr id="89" name="Google Shape;89;p8"/>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8"/>
          <p:cNvGrpSpPr/>
          <p:nvPr/>
        </p:nvGrpSpPr>
        <p:grpSpPr>
          <a:xfrm>
            <a:off x="381000" y="0"/>
            <a:ext cx="8763111" cy="1310918"/>
            <a:chOff x="381000" y="0"/>
            <a:chExt cx="8763111" cy="1310918"/>
          </a:xfrm>
        </p:grpSpPr>
        <p:grpSp>
          <p:nvGrpSpPr>
            <p:cNvPr id="92" name="Google Shape;92;p8"/>
            <p:cNvGrpSpPr/>
            <p:nvPr/>
          </p:nvGrpSpPr>
          <p:grpSpPr>
            <a:xfrm>
              <a:off x="381000" y="0"/>
              <a:ext cx="8763111" cy="1310300"/>
              <a:chOff x="381000" y="0"/>
              <a:chExt cx="8763111" cy="1310300"/>
            </a:xfrm>
          </p:grpSpPr>
          <p:sp>
            <p:nvSpPr>
              <p:cNvPr id="93" name="Google Shape;93;p8"/>
              <p:cNvSpPr/>
              <p:nvPr/>
            </p:nvSpPr>
            <p:spPr>
              <a:xfrm>
                <a:off x="7371879" y="0"/>
                <a:ext cx="721985" cy="131027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94" name="Google Shape;94;p8"/>
              <p:cNvSpPr/>
              <p:nvPr/>
            </p:nvSpPr>
            <p:spPr>
              <a:xfrm>
                <a:off x="8090211" y="0"/>
                <a:ext cx="1053900" cy="10539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381000" y="384200"/>
                <a:ext cx="6990900" cy="9261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8"/>
            <p:cNvGrpSpPr/>
            <p:nvPr/>
          </p:nvGrpSpPr>
          <p:grpSpPr>
            <a:xfrm>
              <a:off x="381000" y="967217"/>
              <a:ext cx="8763100" cy="343701"/>
              <a:chOff x="381000" y="862358"/>
              <a:chExt cx="8763100" cy="576872"/>
            </a:xfrm>
          </p:grpSpPr>
          <p:sp>
            <p:nvSpPr>
              <p:cNvPr id="97" name="Google Shape;97;p8"/>
              <p:cNvSpPr/>
              <p:nvPr/>
            </p:nvSpPr>
            <p:spPr>
              <a:xfrm>
                <a:off x="7370250" y="863755"/>
                <a:ext cx="719800" cy="575475"/>
              </a:xfrm>
              <a:custGeom>
                <a:avLst/>
                <a:gdLst/>
                <a:ahLst/>
                <a:cxnLst/>
                <a:rect l="l" t="t" r="r" b="b"/>
                <a:pathLst>
                  <a:path w="28792" h="23019" extrusionOk="0">
                    <a:moveTo>
                      <a:pt x="28792" y="0"/>
                    </a:moveTo>
                    <a:lnTo>
                      <a:pt x="53" y="17878"/>
                    </a:lnTo>
                    <a:lnTo>
                      <a:pt x="0" y="23019"/>
                    </a:lnTo>
                    <a:lnTo>
                      <a:pt x="28792" y="5853"/>
                    </a:lnTo>
                    <a:close/>
                  </a:path>
                </a:pathLst>
              </a:custGeom>
              <a:solidFill>
                <a:srgbClr val="001F46">
                  <a:alpha val="20110"/>
                </a:srgbClr>
              </a:solidFill>
              <a:ln>
                <a:noFill/>
              </a:ln>
            </p:spPr>
          </p:sp>
          <p:sp>
            <p:nvSpPr>
              <p:cNvPr id="98" name="Google Shape;98;p8"/>
              <p:cNvSpPr/>
              <p:nvPr/>
            </p:nvSpPr>
            <p:spPr>
              <a:xfrm>
                <a:off x="8090200" y="862358"/>
                <a:ext cx="1053900" cy="1455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381000" y="1310303"/>
                <a:ext cx="6990900" cy="127800"/>
              </a:xfrm>
              <a:prstGeom prst="rect">
                <a:avLst/>
              </a:prstGeom>
              <a:solidFill>
                <a:srgbClr val="001F46">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8"/>
          <p:cNvSpPr txBox="1">
            <a:spLocks noGrp="1"/>
          </p:cNvSpPr>
          <p:nvPr>
            <p:ph type="title"/>
          </p:nvPr>
        </p:nvSpPr>
        <p:spPr>
          <a:xfrm>
            <a:off x="614975" y="391350"/>
            <a:ext cx="6757800" cy="9195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 name="Google Shape;101;p8"/>
          <p:cNvSpPr txBox="1">
            <a:spLocks noGrp="1"/>
          </p:cNvSpPr>
          <p:nvPr>
            <p:ph type="body" idx="1"/>
          </p:nvPr>
        </p:nvSpPr>
        <p:spPr>
          <a:xfrm>
            <a:off x="61497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2" name="Google Shape;102;p8"/>
          <p:cNvSpPr txBox="1">
            <a:spLocks noGrp="1"/>
          </p:cNvSpPr>
          <p:nvPr>
            <p:ph type="body" idx="2"/>
          </p:nvPr>
        </p:nvSpPr>
        <p:spPr>
          <a:xfrm>
            <a:off x="2949570"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3" name="Google Shape;103;p8"/>
          <p:cNvSpPr txBox="1">
            <a:spLocks noGrp="1"/>
          </p:cNvSpPr>
          <p:nvPr>
            <p:ph type="body" idx="3"/>
          </p:nvPr>
        </p:nvSpPr>
        <p:spPr>
          <a:xfrm>
            <a:off x="5284165" y="1705175"/>
            <a:ext cx="2088600" cy="2715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04" name="Google Shape;104;p8"/>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grpSp>
        <p:nvGrpSpPr>
          <p:cNvPr id="133" name="Google Shape;133;p11"/>
          <p:cNvGrpSpPr/>
          <p:nvPr/>
        </p:nvGrpSpPr>
        <p:grpSpPr>
          <a:xfrm>
            <a:off x="0" y="4762400"/>
            <a:ext cx="603997" cy="381100"/>
            <a:chOff x="0" y="4762400"/>
            <a:chExt cx="603997" cy="381100"/>
          </a:xfrm>
        </p:grpSpPr>
        <p:sp>
          <p:nvSpPr>
            <p:cNvPr id="134" name="Google Shape;134;p11"/>
            <p:cNvSpPr/>
            <p:nvPr/>
          </p:nvSpPr>
          <p:spPr>
            <a:xfrm>
              <a:off x="380497" y="4762400"/>
              <a:ext cx="223500" cy="3810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0" y="4762500"/>
              <a:ext cx="381000" cy="381000"/>
            </a:xfrm>
            <a:prstGeom prst="rect">
              <a:avLst/>
            </a:prstGeom>
            <a:gradFill>
              <a:gsLst>
                <a:gs pos="0">
                  <a:schemeClr val="accent6"/>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1"/>
          <p:cNvSpPr txBox="1">
            <a:spLocks noGrp="1"/>
          </p:cNvSpPr>
          <p:nvPr>
            <p:ph type="sldNum" idx="12"/>
          </p:nvPr>
        </p:nvSpPr>
        <p:spPr>
          <a:xfrm>
            <a:off x="0" y="4762400"/>
            <a:ext cx="381000" cy="386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37" name="Google Shape;137;p11"/>
          <p:cNvGrpSpPr/>
          <p:nvPr/>
        </p:nvGrpSpPr>
        <p:grpSpPr>
          <a:xfrm rot="10800000">
            <a:off x="125800" y="4"/>
            <a:ext cx="9018200" cy="468805"/>
            <a:chOff x="8" y="4674804"/>
            <a:chExt cx="9018200" cy="468805"/>
          </a:xfrm>
        </p:grpSpPr>
        <p:sp>
          <p:nvSpPr>
            <p:cNvPr id="138" name="Google Shape;138;p11"/>
            <p:cNvSpPr/>
            <p:nvPr/>
          </p:nvSpPr>
          <p:spPr>
            <a:xfrm rot="10800000">
              <a:off x="8" y="4766509"/>
              <a:ext cx="377100" cy="377100"/>
            </a:xfrm>
            <a:prstGeom prst="rect">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rot="10800000">
              <a:off x="375687" y="4674804"/>
              <a:ext cx="258249" cy="468685"/>
            </a:xfrm>
            <a:custGeom>
              <a:avLst/>
              <a:gdLst/>
              <a:ahLst/>
              <a:cxnLst/>
              <a:rect l="l" t="t" r="r" b="b"/>
              <a:pathLst>
                <a:path w="23660" h="52411" extrusionOk="0">
                  <a:moveTo>
                    <a:pt x="23655" y="0"/>
                  </a:moveTo>
                  <a:lnTo>
                    <a:pt x="0" y="15445"/>
                  </a:lnTo>
                  <a:lnTo>
                    <a:pt x="14" y="52411"/>
                  </a:lnTo>
                  <a:lnTo>
                    <a:pt x="23660" y="42172"/>
                  </a:lnTo>
                  <a:close/>
                </a:path>
              </a:pathLst>
            </a:custGeom>
            <a:solidFill>
              <a:schemeClr val="accent2"/>
            </a:solidFill>
            <a:ln>
              <a:noFill/>
            </a:ln>
          </p:spPr>
        </p:sp>
        <p:sp>
          <p:nvSpPr>
            <p:cNvPr id="140" name="Google Shape;140;p11"/>
            <p:cNvSpPr/>
            <p:nvPr/>
          </p:nvSpPr>
          <p:spPr>
            <a:xfrm rot="10800000">
              <a:off x="633808" y="4674838"/>
              <a:ext cx="8384400" cy="331200"/>
            </a:xfrm>
            <a:prstGeom prst="rect">
              <a:avLst/>
            </a:prstGeom>
            <a:gradFill>
              <a:gsLst>
                <a:gs pos="0">
                  <a:schemeClr val="accent2"/>
                </a:gs>
                <a:gs pos="7300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0" y="4762400"/>
            <a:ext cx="381000" cy="386400"/>
          </a:xfrm>
          <a:prstGeom prst="rect">
            <a:avLst/>
          </a:prstGeom>
          <a:noFill/>
          <a:ln>
            <a:noFill/>
          </a:ln>
        </p:spPr>
        <p:txBody>
          <a:bodyPr spcFirstLastPara="1" wrap="square" lIns="0" tIns="0" rIns="0" bIns="0" anchor="ctr" anchorCtr="0">
            <a:noAutofit/>
          </a:bodyPr>
          <a:lstStyle>
            <a:lvl1pPr lvl="0" algn="ctr" rtl="0">
              <a:buNone/>
              <a:defRPr sz="1100">
                <a:solidFill>
                  <a:schemeClr val="dk2"/>
                </a:solidFill>
                <a:latin typeface="Barlow SemiBold"/>
                <a:ea typeface="Barlow SemiBold"/>
                <a:cs typeface="Barlow SemiBold"/>
                <a:sym typeface="Barlow SemiBold"/>
              </a:defRPr>
            </a:lvl1pPr>
            <a:lvl2pPr lvl="1" algn="ctr" rtl="0">
              <a:buNone/>
              <a:defRPr sz="1100">
                <a:solidFill>
                  <a:schemeClr val="dk2"/>
                </a:solidFill>
                <a:latin typeface="Barlow SemiBold"/>
                <a:ea typeface="Barlow SemiBold"/>
                <a:cs typeface="Barlow SemiBold"/>
                <a:sym typeface="Barlow SemiBold"/>
              </a:defRPr>
            </a:lvl2pPr>
            <a:lvl3pPr lvl="2" algn="ctr" rtl="0">
              <a:buNone/>
              <a:defRPr sz="1100">
                <a:solidFill>
                  <a:schemeClr val="dk2"/>
                </a:solidFill>
                <a:latin typeface="Barlow SemiBold"/>
                <a:ea typeface="Barlow SemiBold"/>
                <a:cs typeface="Barlow SemiBold"/>
                <a:sym typeface="Barlow SemiBold"/>
              </a:defRPr>
            </a:lvl3pPr>
            <a:lvl4pPr lvl="3" algn="ctr" rtl="0">
              <a:buNone/>
              <a:defRPr sz="1100">
                <a:solidFill>
                  <a:schemeClr val="dk2"/>
                </a:solidFill>
                <a:latin typeface="Barlow SemiBold"/>
                <a:ea typeface="Barlow SemiBold"/>
                <a:cs typeface="Barlow SemiBold"/>
                <a:sym typeface="Barlow SemiBold"/>
              </a:defRPr>
            </a:lvl4pPr>
            <a:lvl5pPr lvl="4" algn="ctr" rtl="0">
              <a:buNone/>
              <a:defRPr sz="1100">
                <a:solidFill>
                  <a:schemeClr val="dk2"/>
                </a:solidFill>
                <a:latin typeface="Barlow SemiBold"/>
                <a:ea typeface="Barlow SemiBold"/>
                <a:cs typeface="Barlow SemiBold"/>
                <a:sym typeface="Barlow SemiBold"/>
              </a:defRPr>
            </a:lvl5pPr>
            <a:lvl6pPr lvl="5" algn="ctr" rtl="0">
              <a:buNone/>
              <a:defRPr sz="1100">
                <a:solidFill>
                  <a:schemeClr val="dk2"/>
                </a:solidFill>
                <a:latin typeface="Barlow SemiBold"/>
                <a:ea typeface="Barlow SemiBold"/>
                <a:cs typeface="Barlow SemiBold"/>
                <a:sym typeface="Barlow SemiBold"/>
              </a:defRPr>
            </a:lvl6pPr>
            <a:lvl7pPr lvl="6" algn="ctr" rtl="0">
              <a:buNone/>
              <a:defRPr sz="1100">
                <a:solidFill>
                  <a:schemeClr val="dk2"/>
                </a:solidFill>
                <a:latin typeface="Barlow SemiBold"/>
                <a:ea typeface="Barlow SemiBold"/>
                <a:cs typeface="Barlow SemiBold"/>
                <a:sym typeface="Barlow SemiBold"/>
              </a:defRPr>
            </a:lvl7pPr>
            <a:lvl8pPr lvl="7" algn="ctr" rtl="0">
              <a:buNone/>
              <a:defRPr sz="1100">
                <a:solidFill>
                  <a:schemeClr val="dk2"/>
                </a:solidFill>
                <a:latin typeface="Barlow SemiBold"/>
                <a:ea typeface="Barlow SemiBold"/>
                <a:cs typeface="Barlow SemiBold"/>
                <a:sym typeface="Barlow SemiBold"/>
              </a:defRPr>
            </a:lvl8pPr>
            <a:lvl9pPr lvl="8" algn="ctr" rtl="0">
              <a:buNone/>
              <a:defRPr sz="1100">
                <a:solidFill>
                  <a:schemeClr val="dk2"/>
                </a:solidFill>
                <a:latin typeface="Barlow SemiBold"/>
                <a:ea typeface="Barlow SemiBold"/>
                <a:cs typeface="Barlow SemiBold"/>
                <a:sym typeface="Barlow SemiBold"/>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614975" y="391350"/>
            <a:ext cx="6757800" cy="9195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1pPr>
            <a:lvl2pPr lvl="1"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2pPr>
            <a:lvl3pPr lvl="2"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3pPr>
            <a:lvl4pPr lvl="3"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4pPr>
            <a:lvl5pPr lvl="4"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5pPr>
            <a:lvl6pPr lvl="5"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6pPr>
            <a:lvl7pPr lvl="6"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7pPr>
            <a:lvl8pPr lvl="7"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8pPr>
            <a:lvl9pPr lvl="8" rtl="0">
              <a:lnSpc>
                <a:spcPct val="90000"/>
              </a:lnSpc>
              <a:spcBef>
                <a:spcPts val="0"/>
              </a:spcBef>
              <a:spcAft>
                <a:spcPts val="0"/>
              </a:spcAft>
              <a:buClr>
                <a:schemeClr val="lt1"/>
              </a:buClr>
              <a:buSzPts val="3000"/>
              <a:buFont typeface="Barlow SemiBold"/>
              <a:buNone/>
              <a:defRPr sz="3000">
                <a:solidFill>
                  <a:schemeClr val="lt1"/>
                </a:solidFill>
                <a:latin typeface="Barlow SemiBold"/>
                <a:ea typeface="Barlow SemiBold"/>
                <a:cs typeface="Barlow SemiBold"/>
                <a:sym typeface="Barlow SemiBold"/>
              </a:defRPr>
            </a:lvl9pPr>
          </a:lstStyle>
          <a:p>
            <a:endParaRPr/>
          </a:p>
        </p:txBody>
      </p:sp>
      <p:sp>
        <p:nvSpPr>
          <p:cNvPr id="8" name="Google Shape;8;p1"/>
          <p:cNvSpPr txBox="1">
            <a:spLocks noGrp="1"/>
          </p:cNvSpPr>
          <p:nvPr>
            <p:ph type="body" idx="1"/>
          </p:nvPr>
        </p:nvSpPr>
        <p:spPr>
          <a:xfrm>
            <a:off x="614975" y="1705175"/>
            <a:ext cx="6757800" cy="2826600"/>
          </a:xfrm>
          <a:prstGeom prst="rect">
            <a:avLst/>
          </a:prstGeom>
          <a:noFill/>
          <a:ln>
            <a:noFill/>
          </a:ln>
        </p:spPr>
        <p:txBody>
          <a:bodyPr spcFirstLastPara="1" wrap="square" lIns="0" tIns="0" rIns="0" bIns="0" anchor="t" anchorCtr="0">
            <a:noAutofit/>
          </a:bodyPr>
          <a:lstStyle>
            <a:lvl1pPr marL="457200" lvl="0" indent="-381000" rtl="0">
              <a:spcBef>
                <a:spcPts val="600"/>
              </a:spcBef>
              <a:spcAft>
                <a:spcPts val="0"/>
              </a:spcAft>
              <a:buClr>
                <a:schemeClr val="accent1"/>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spcBef>
                <a:spcPts val="0"/>
              </a:spcBef>
              <a:spcAft>
                <a:spcPts val="0"/>
              </a:spcAft>
              <a:buClr>
                <a:schemeClr val="dk2"/>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7" r:id="rId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SSEGISandData/COVID-19"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Google Shape;154;p13"/>
          <p:cNvGrpSpPr/>
          <p:nvPr/>
        </p:nvGrpSpPr>
        <p:grpSpPr>
          <a:xfrm>
            <a:off x="8013742" y="4015142"/>
            <a:ext cx="600715" cy="600715"/>
            <a:chOff x="8762414" y="2939573"/>
            <a:chExt cx="457200" cy="457200"/>
          </a:xfrm>
        </p:grpSpPr>
        <p:sp>
          <p:nvSpPr>
            <p:cNvPr id="155"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8" name="Google Shape;158;p13"/>
          <p:cNvSpPr txBox="1">
            <a:spLocks noGrp="1"/>
          </p:cNvSpPr>
          <p:nvPr>
            <p:ph type="ctrTitle"/>
          </p:nvPr>
        </p:nvSpPr>
        <p:spPr>
          <a:xfrm>
            <a:off x="614975" y="3124850"/>
            <a:ext cx="6058800" cy="1532100"/>
          </a:xfrm>
          <a:prstGeom prst="rect">
            <a:avLst/>
          </a:prstGeom>
        </p:spPr>
        <p:txBody>
          <a:bodyPr spcFirstLastPara="1" wrap="square" lIns="0" tIns="0" rIns="0" bIns="0" anchor="ctr" anchorCtr="0">
            <a:noAutofit/>
          </a:bodyPr>
          <a:lstStyle/>
          <a:p>
            <a:pPr lvl="0"/>
            <a:r>
              <a:rPr lang="en" sz="3200" b="1" dirty="0"/>
              <a:t>IMPACT OF COVID 19 IN U.S.A.</a:t>
            </a:r>
            <a:br>
              <a:rPr lang="en" sz="3200" b="1" dirty="0"/>
            </a:br>
            <a:r>
              <a:rPr lang="en" sz="1050" b="1" dirty="0"/>
              <a:t>CAPSTONE PROJECT BY ROHAN DESAI AND VIDHI KAMLESH SHAH – M.I.T.A. – RUTGERS UNIVERSITY</a:t>
            </a:r>
            <a:br>
              <a:rPr lang="en" sz="1050" b="1" dirty="0"/>
            </a:br>
            <a:r>
              <a:rPr lang="en" sz="1050" b="1" dirty="0"/>
              <a:t>MENTORED BY – </a:t>
            </a:r>
            <a:r>
              <a:rPr lang="en-US" sz="1050" b="1" dirty="0" err="1"/>
              <a:t>Dr</a:t>
            </a:r>
            <a:r>
              <a:rPr lang="en" sz="1050" b="1" dirty="0"/>
              <a:t>. </a:t>
            </a:r>
            <a:r>
              <a:rPr lang="en-US" sz="1050" b="1"/>
              <a:t>SERGEI </a:t>
            </a:r>
            <a:r>
              <a:rPr lang="en-US" sz="1050" b="1" dirty="0"/>
              <a:t>SCHREIDER</a:t>
            </a:r>
            <a:endParaRPr sz="3200" b="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a:spLocks noGrp="1"/>
          </p:cNvSpPr>
          <p:nvPr>
            <p:ph type="ctrTitle"/>
          </p:nvPr>
        </p:nvSpPr>
        <p:spPr>
          <a:xfrm>
            <a:off x="614975" y="2026650"/>
            <a:ext cx="4969500" cy="56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Data Visualization</a:t>
            </a:r>
            <a:endParaRPr dirty="0"/>
          </a:p>
        </p:txBody>
      </p:sp>
      <p:sp>
        <p:nvSpPr>
          <p:cNvPr id="185" name="Google Shape;185;p16"/>
          <p:cNvSpPr txBox="1">
            <a:spLocks noGrp="1"/>
          </p:cNvSpPr>
          <p:nvPr>
            <p:ph type="subTitle" idx="1"/>
          </p:nvPr>
        </p:nvSpPr>
        <p:spPr>
          <a:xfrm>
            <a:off x="614975" y="2611075"/>
            <a:ext cx="4969500" cy="27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solidFill>
                  <a:schemeClr val="bg1">
                    <a:lumMod val="85000"/>
                  </a:schemeClr>
                </a:solidFill>
              </a:rPr>
              <a:t>Let graphics represent Data</a:t>
            </a:r>
            <a:endParaRPr b="1" dirty="0">
              <a:solidFill>
                <a:schemeClr val="bg1">
                  <a:lumMod val="85000"/>
                </a:schemeClr>
              </a:solidFill>
            </a:endParaRPr>
          </a:p>
        </p:txBody>
      </p:sp>
      <p:grpSp>
        <p:nvGrpSpPr>
          <p:cNvPr id="5" name="Google Shape;193;p17"/>
          <p:cNvGrpSpPr/>
          <p:nvPr/>
        </p:nvGrpSpPr>
        <p:grpSpPr>
          <a:xfrm>
            <a:off x="7467773" y="1405224"/>
            <a:ext cx="859079" cy="859079"/>
            <a:chOff x="3277794" y="2969995"/>
            <a:chExt cx="457200" cy="457200"/>
          </a:xfrm>
        </p:grpSpPr>
        <p:sp>
          <p:nvSpPr>
            <p:cNvPr id="6" name="Google Shape;194;p17"/>
            <p:cNvSpPr/>
            <p:nvPr/>
          </p:nvSpPr>
          <p:spPr>
            <a:xfrm>
              <a:off x="3277794" y="2969995"/>
              <a:ext cx="457200" cy="171450"/>
            </a:xfrm>
            <a:custGeom>
              <a:avLst/>
              <a:gdLst/>
              <a:ahLst/>
              <a:cxnLst/>
              <a:rect l="l" t="t" r="r" b="b"/>
              <a:pathLst>
                <a:path w="457200" h="171450" extrusionOk="0">
                  <a:moveTo>
                    <a:pt x="19050" y="104775"/>
                  </a:moveTo>
                  <a:lnTo>
                    <a:pt x="40005" y="104775"/>
                  </a:lnTo>
                  <a:cubicBezTo>
                    <a:pt x="48578" y="142875"/>
                    <a:pt x="82868" y="171450"/>
                    <a:pt x="123825" y="171450"/>
                  </a:cubicBezTo>
                  <a:cubicBezTo>
                    <a:pt x="164783" y="171450"/>
                    <a:pt x="199073" y="142875"/>
                    <a:pt x="207645" y="104775"/>
                  </a:cubicBezTo>
                  <a:lnTo>
                    <a:pt x="250508" y="104775"/>
                  </a:lnTo>
                  <a:cubicBezTo>
                    <a:pt x="259080" y="142875"/>
                    <a:pt x="293370" y="171450"/>
                    <a:pt x="334328" y="171450"/>
                  </a:cubicBezTo>
                  <a:cubicBezTo>
                    <a:pt x="375285" y="171450"/>
                    <a:pt x="409575" y="142875"/>
                    <a:pt x="418148" y="104775"/>
                  </a:cubicBezTo>
                  <a:lnTo>
                    <a:pt x="438150" y="104775"/>
                  </a:lnTo>
                  <a:cubicBezTo>
                    <a:pt x="448628" y="104775"/>
                    <a:pt x="457200" y="96203"/>
                    <a:pt x="457200" y="85725"/>
                  </a:cubicBezTo>
                  <a:cubicBezTo>
                    <a:pt x="457200" y="75248"/>
                    <a:pt x="448628" y="66675"/>
                    <a:pt x="438150" y="66675"/>
                  </a:cubicBezTo>
                  <a:lnTo>
                    <a:pt x="417195" y="66675"/>
                  </a:lnTo>
                  <a:cubicBezTo>
                    <a:pt x="408623" y="28575"/>
                    <a:pt x="374333" y="0"/>
                    <a:pt x="333375" y="0"/>
                  </a:cubicBezTo>
                  <a:cubicBezTo>
                    <a:pt x="292418" y="0"/>
                    <a:pt x="258128" y="28575"/>
                    <a:pt x="249555" y="66675"/>
                  </a:cubicBezTo>
                  <a:lnTo>
                    <a:pt x="206693" y="66675"/>
                  </a:lnTo>
                  <a:cubicBezTo>
                    <a:pt x="198120" y="28575"/>
                    <a:pt x="163830" y="0"/>
                    <a:pt x="122873" y="0"/>
                  </a:cubicBezTo>
                  <a:cubicBezTo>
                    <a:pt x="81915" y="0"/>
                    <a:pt x="48578" y="28575"/>
                    <a:pt x="40005" y="66675"/>
                  </a:cubicBezTo>
                  <a:lnTo>
                    <a:pt x="19050" y="66675"/>
                  </a:lnTo>
                  <a:cubicBezTo>
                    <a:pt x="8573" y="66675"/>
                    <a:pt x="0" y="75248"/>
                    <a:pt x="0" y="85725"/>
                  </a:cubicBezTo>
                  <a:cubicBezTo>
                    <a:pt x="0" y="96203"/>
                    <a:pt x="8573" y="104775"/>
                    <a:pt x="19050" y="104775"/>
                  </a:cubicBezTo>
                  <a:close/>
                  <a:moveTo>
                    <a:pt x="289560" y="66675"/>
                  </a:moveTo>
                  <a:cubicBezTo>
                    <a:pt x="297180" y="49530"/>
                    <a:pt x="314325" y="38100"/>
                    <a:pt x="333375" y="38100"/>
                  </a:cubicBezTo>
                  <a:cubicBezTo>
                    <a:pt x="352425" y="38100"/>
                    <a:pt x="369570" y="49530"/>
                    <a:pt x="377190" y="66675"/>
                  </a:cubicBezTo>
                  <a:cubicBezTo>
                    <a:pt x="379095" y="72390"/>
                    <a:pt x="381000" y="79058"/>
                    <a:pt x="381000" y="85725"/>
                  </a:cubicBezTo>
                  <a:cubicBezTo>
                    <a:pt x="381000" y="92393"/>
                    <a:pt x="379095" y="99060"/>
                    <a:pt x="377190" y="104775"/>
                  </a:cubicBezTo>
                  <a:cubicBezTo>
                    <a:pt x="369570" y="121920"/>
                    <a:pt x="353378" y="133350"/>
                    <a:pt x="333375" y="133350"/>
                  </a:cubicBezTo>
                  <a:cubicBezTo>
                    <a:pt x="313373" y="133350"/>
                    <a:pt x="297180" y="121920"/>
                    <a:pt x="289560" y="104775"/>
                  </a:cubicBezTo>
                  <a:cubicBezTo>
                    <a:pt x="287655" y="99060"/>
                    <a:pt x="285750" y="92393"/>
                    <a:pt x="285750" y="85725"/>
                  </a:cubicBezTo>
                  <a:cubicBezTo>
                    <a:pt x="285750" y="79058"/>
                    <a:pt x="287655" y="72390"/>
                    <a:pt x="289560" y="66675"/>
                  </a:cubicBezTo>
                  <a:close/>
                  <a:moveTo>
                    <a:pt x="80010" y="66675"/>
                  </a:moveTo>
                  <a:cubicBezTo>
                    <a:pt x="87630" y="49530"/>
                    <a:pt x="104775" y="38100"/>
                    <a:pt x="123825" y="38100"/>
                  </a:cubicBezTo>
                  <a:cubicBezTo>
                    <a:pt x="142875" y="38100"/>
                    <a:pt x="160020" y="49530"/>
                    <a:pt x="167640" y="66675"/>
                  </a:cubicBezTo>
                  <a:cubicBezTo>
                    <a:pt x="169545" y="72390"/>
                    <a:pt x="171450" y="79058"/>
                    <a:pt x="171450" y="85725"/>
                  </a:cubicBezTo>
                  <a:cubicBezTo>
                    <a:pt x="171450" y="92393"/>
                    <a:pt x="169545" y="99060"/>
                    <a:pt x="167640" y="104775"/>
                  </a:cubicBezTo>
                  <a:cubicBezTo>
                    <a:pt x="160020" y="121920"/>
                    <a:pt x="143828" y="133350"/>
                    <a:pt x="123825" y="133350"/>
                  </a:cubicBezTo>
                  <a:cubicBezTo>
                    <a:pt x="103823" y="133350"/>
                    <a:pt x="87630" y="121920"/>
                    <a:pt x="80010" y="104775"/>
                  </a:cubicBezTo>
                  <a:cubicBezTo>
                    <a:pt x="78105" y="99060"/>
                    <a:pt x="76200" y="92393"/>
                    <a:pt x="76200" y="85725"/>
                  </a:cubicBezTo>
                  <a:cubicBezTo>
                    <a:pt x="76200" y="79058"/>
                    <a:pt x="78105" y="72390"/>
                    <a:pt x="80010" y="6667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95;p17"/>
            <p:cNvSpPr/>
            <p:nvPr/>
          </p:nvSpPr>
          <p:spPr>
            <a:xfrm>
              <a:off x="3430194" y="3189070"/>
              <a:ext cx="304800" cy="238125"/>
            </a:xfrm>
            <a:custGeom>
              <a:avLst/>
              <a:gdLst/>
              <a:ahLst/>
              <a:cxnLst/>
              <a:rect l="l" t="t" r="r" b="b"/>
              <a:pathLst>
                <a:path w="304800" h="238125" extrusionOk="0">
                  <a:moveTo>
                    <a:pt x="295275" y="0"/>
                  </a:moveTo>
                  <a:lnTo>
                    <a:pt x="9525" y="0"/>
                  </a:lnTo>
                  <a:cubicBezTo>
                    <a:pt x="4763" y="0"/>
                    <a:pt x="0" y="4763"/>
                    <a:pt x="0" y="9525"/>
                  </a:cubicBezTo>
                  <a:lnTo>
                    <a:pt x="0" y="47625"/>
                  </a:lnTo>
                  <a:lnTo>
                    <a:pt x="142875" y="47625"/>
                  </a:lnTo>
                  <a:cubicBezTo>
                    <a:pt x="159068" y="47625"/>
                    <a:pt x="171450" y="60007"/>
                    <a:pt x="171450" y="76200"/>
                  </a:cubicBezTo>
                  <a:lnTo>
                    <a:pt x="171450" y="238125"/>
                  </a:lnTo>
                  <a:lnTo>
                    <a:pt x="304800" y="238125"/>
                  </a:lnTo>
                  <a:lnTo>
                    <a:pt x="304800" y="9525"/>
                  </a:lnTo>
                  <a:cubicBezTo>
                    <a:pt x="304800" y="4763"/>
                    <a:pt x="300038" y="0"/>
                    <a:pt x="295275" y="0"/>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96;p17"/>
            <p:cNvSpPr/>
            <p:nvPr/>
          </p:nvSpPr>
          <p:spPr>
            <a:xfrm>
              <a:off x="3277794" y="3255745"/>
              <a:ext cx="304800" cy="171450"/>
            </a:xfrm>
            <a:custGeom>
              <a:avLst/>
              <a:gdLst/>
              <a:ahLst/>
              <a:cxnLst/>
              <a:rect l="l" t="t" r="r" b="b"/>
              <a:pathLst>
                <a:path w="304800" h="171450" extrusionOk="0">
                  <a:moveTo>
                    <a:pt x="285750" y="0"/>
                  </a:moveTo>
                  <a:lnTo>
                    <a:pt x="19050" y="0"/>
                  </a:lnTo>
                  <a:cubicBezTo>
                    <a:pt x="8573" y="0"/>
                    <a:pt x="0" y="8572"/>
                    <a:pt x="0" y="19050"/>
                  </a:cubicBezTo>
                  <a:lnTo>
                    <a:pt x="0" y="170498"/>
                  </a:lnTo>
                  <a:cubicBezTo>
                    <a:pt x="0" y="170498"/>
                    <a:pt x="0" y="170498"/>
                    <a:pt x="953" y="171450"/>
                  </a:cubicBezTo>
                  <a:lnTo>
                    <a:pt x="304800" y="171450"/>
                  </a:lnTo>
                  <a:lnTo>
                    <a:pt x="304800" y="171450"/>
                  </a:lnTo>
                  <a:lnTo>
                    <a:pt x="304800" y="19050"/>
                  </a:lnTo>
                  <a:cubicBezTo>
                    <a:pt x="304800" y="8572"/>
                    <a:pt x="296228" y="0"/>
                    <a:pt x="285750" y="0"/>
                  </a:cubicBezTo>
                  <a:close/>
                  <a:moveTo>
                    <a:pt x="242888" y="142875"/>
                  </a:moveTo>
                  <a:lnTo>
                    <a:pt x="61913" y="142875"/>
                  </a:lnTo>
                  <a:cubicBezTo>
                    <a:pt x="54293" y="142875"/>
                    <a:pt x="47625" y="136208"/>
                    <a:pt x="47625" y="128588"/>
                  </a:cubicBezTo>
                  <a:cubicBezTo>
                    <a:pt x="47625" y="120968"/>
                    <a:pt x="54293" y="114300"/>
                    <a:pt x="61913" y="114300"/>
                  </a:cubicBezTo>
                  <a:lnTo>
                    <a:pt x="242888" y="114300"/>
                  </a:lnTo>
                  <a:cubicBezTo>
                    <a:pt x="250508" y="114300"/>
                    <a:pt x="257175" y="120968"/>
                    <a:pt x="257175" y="128588"/>
                  </a:cubicBezTo>
                  <a:cubicBezTo>
                    <a:pt x="257175" y="136208"/>
                    <a:pt x="250508" y="142875"/>
                    <a:pt x="242888" y="142875"/>
                  </a:cubicBezTo>
                  <a:close/>
                  <a:moveTo>
                    <a:pt x="242888" y="85725"/>
                  </a:moveTo>
                  <a:lnTo>
                    <a:pt x="61913" y="85725"/>
                  </a:lnTo>
                  <a:cubicBezTo>
                    <a:pt x="54293" y="85725"/>
                    <a:pt x="47625" y="79057"/>
                    <a:pt x="47625" y="71438"/>
                  </a:cubicBezTo>
                  <a:cubicBezTo>
                    <a:pt x="47625" y="63818"/>
                    <a:pt x="54293" y="57150"/>
                    <a:pt x="61913" y="57150"/>
                  </a:cubicBezTo>
                  <a:lnTo>
                    <a:pt x="242888" y="57150"/>
                  </a:lnTo>
                  <a:cubicBezTo>
                    <a:pt x="250508" y="57150"/>
                    <a:pt x="257175" y="63818"/>
                    <a:pt x="257175" y="71438"/>
                  </a:cubicBezTo>
                  <a:cubicBezTo>
                    <a:pt x="257175" y="79057"/>
                    <a:pt x="250508" y="85725"/>
                    <a:pt x="242888" y="85725"/>
                  </a:cubicBezTo>
                  <a:close/>
                </a:path>
              </a:pathLst>
            </a:custGeom>
            <a:solidFill>
              <a:schemeClr val="lt1"/>
            </a:solidFill>
            <a:ln>
              <a:noFill/>
            </a:ln>
            <a:effectLst>
              <a:outerShdw dist="19050" dir="5400000" algn="bl" rotWithShape="0">
                <a:schemeClr val="dk1">
                  <a:alpha val="1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Confirmed Cases in U.S.A</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Picture 5"/>
          <p:cNvPicPr>
            <a:picLocks noChangeAspect="1"/>
          </p:cNvPicPr>
          <p:nvPr/>
        </p:nvPicPr>
        <p:blipFill>
          <a:blip r:embed="rId2"/>
          <a:stretch>
            <a:fillRect/>
          </a:stretch>
        </p:blipFill>
        <p:spPr>
          <a:xfrm>
            <a:off x="381000" y="1475035"/>
            <a:ext cx="3858746" cy="2745380"/>
          </a:xfrm>
          <a:prstGeom prst="rect">
            <a:avLst/>
          </a:prstGeom>
        </p:spPr>
      </p:pic>
      <p:pic>
        <p:nvPicPr>
          <p:cNvPr id="7" name="Picture 6"/>
          <p:cNvPicPr>
            <a:picLocks noChangeAspect="1"/>
          </p:cNvPicPr>
          <p:nvPr/>
        </p:nvPicPr>
        <p:blipFill>
          <a:blip r:embed="rId3"/>
          <a:stretch>
            <a:fillRect/>
          </a:stretch>
        </p:blipFill>
        <p:spPr>
          <a:xfrm>
            <a:off x="4865084" y="1537788"/>
            <a:ext cx="3534845" cy="2460471"/>
          </a:xfrm>
          <a:prstGeom prst="rect">
            <a:avLst/>
          </a:prstGeom>
        </p:spPr>
      </p:pic>
    </p:spTree>
    <p:extLst>
      <p:ext uri="{BB962C8B-B14F-4D97-AF65-F5344CB8AC3E}">
        <p14:creationId xmlns:p14="http://schemas.microsoft.com/office/powerpoint/2010/main" val="378849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Death Cases</a:t>
            </a:r>
            <a:br>
              <a:rPr lang="en-US" dirty="0"/>
            </a:br>
            <a:r>
              <a:rPr lang="en-US" sz="1600" dirty="0"/>
              <a:t>Total Death Cases in USA vs State wise Drill down</a:t>
            </a:r>
            <a:endParaRPr lang="en-US" dirty="0"/>
          </a:p>
        </p:txBody>
      </p:sp>
      <p:pic>
        <p:nvPicPr>
          <p:cNvPr id="6" name="Picture 5"/>
          <p:cNvPicPr>
            <a:picLocks noChangeAspect="1"/>
          </p:cNvPicPr>
          <p:nvPr/>
        </p:nvPicPr>
        <p:blipFill>
          <a:blip r:embed="rId2"/>
          <a:stretch>
            <a:fillRect/>
          </a:stretch>
        </p:blipFill>
        <p:spPr>
          <a:xfrm>
            <a:off x="381000" y="1613646"/>
            <a:ext cx="3932824" cy="2850777"/>
          </a:xfrm>
          <a:prstGeom prst="rect">
            <a:avLst/>
          </a:prstGeom>
        </p:spPr>
      </p:pic>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7" name="Picture 6"/>
          <p:cNvPicPr>
            <a:picLocks noChangeAspect="1"/>
          </p:cNvPicPr>
          <p:nvPr/>
        </p:nvPicPr>
        <p:blipFill>
          <a:blip r:embed="rId3"/>
          <a:stretch>
            <a:fillRect/>
          </a:stretch>
        </p:blipFill>
        <p:spPr>
          <a:xfrm>
            <a:off x="4473388" y="1613645"/>
            <a:ext cx="4374333" cy="2850777"/>
          </a:xfrm>
          <a:prstGeom prst="rect">
            <a:avLst/>
          </a:prstGeom>
        </p:spPr>
      </p:pic>
      <p:grpSp>
        <p:nvGrpSpPr>
          <p:cNvPr id="8" name="Google Shape;154;p13"/>
          <p:cNvGrpSpPr/>
          <p:nvPr/>
        </p:nvGrpSpPr>
        <p:grpSpPr>
          <a:xfrm>
            <a:off x="8346443" y="181572"/>
            <a:ext cx="600715" cy="600715"/>
            <a:chOff x="8762414" y="2939573"/>
            <a:chExt cx="457200" cy="457200"/>
          </a:xfrm>
        </p:grpSpPr>
        <p:sp>
          <p:nvSpPr>
            <p:cNvPr id="9"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4080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Recovered Cases</a:t>
            </a:r>
            <a:br>
              <a:rPr lang="en-US" dirty="0"/>
            </a:br>
            <a:r>
              <a:rPr lang="en-US" sz="1600" dirty="0"/>
              <a:t>Total Recovered Cases in USA vs State wise Drill down</a:t>
            </a:r>
            <a:endParaRPr lang="en-US" dirty="0"/>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3" name="Picture 2"/>
          <p:cNvPicPr>
            <a:picLocks noChangeAspect="1"/>
          </p:cNvPicPr>
          <p:nvPr/>
        </p:nvPicPr>
        <p:blipFill>
          <a:blip r:embed="rId2"/>
          <a:stretch>
            <a:fillRect/>
          </a:stretch>
        </p:blipFill>
        <p:spPr>
          <a:xfrm>
            <a:off x="381000" y="1479176"/>
            <a:ext cx="3597787" cy="2616572"/>
          </a:xfrm>
          <a:prstGeom prst="rect">
            <a:avLst/>
          </a:prstGeom>
        </p:spPr>
      </p:pic>
      <p:pic>
        <p:nvPicPr>
          <p:cNvPr id="4" name="Picture 3"/>
          <p:cNvPicPr>
            <a:picLocks noChangeAspect="1"/>
          </p:cNvPicPr>
          <p:nvPr/>
        </p:nvPicPr>
        <p:blipFill>
          <a:blip r:embed="rId3"/>
          <a:stretch>
            <a:fillRect/>
          </a:stretch>
        </p:blipFill>
        <p:spPr>
          <a:xfrm>
            <a:off x="4223969" y="1479176"/>
            <a:ext cx="4202855" cy="2343991"/>
          </a:xfrm>
          <a:prstGeom prst="rect">
            <a:avLst/>
          </a:prstGeom>
        </p:spPr>
      </p:pic>
      <p:grpSp>
        <p:nvGrpSpPr>
          <p:cNvPr id="8" name="Google Shape;154;p13"/>
          <p:cNvGrpSpPr/>
          <p:nvPr/>
        </p:nvGrpSpPr>
        <p:grpSpPr>
          <a:xfrm>
            <a:off x="8346443" y="181572"/>
            <a:ext cx="600715" cy="600715"/>
            <a:chOff x="8762414" y="2939573"/>
            <a:chExt cx="457200" cy="457200"/>
          </a:xfrm>
        </p:grpSpPr>
        <p:sp>
          <p:nvSpPr>
            <p:cNvPr id="9"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99597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Death Cases</a:t>
            </a:r>
            <a:br>
              <a:rPr lang="en-US" dirty="0"/>
            </a:br>
            <a:r>
              <a:rPr lang="en-US" sz="1600" dirty="0"/>
              <a:t>State wise – Pie chart</a:t>
            </a:r>
          </a:p>
        </p:txBody>
      </p:sp>
      <p:sp>
        <p:nvSpPr>
          <p:cNvPr id="3" name="Text Placeholder 2"/>
          <p:cNvSpPr>
            <a:spLocks noGrp="1"/>
          </p:cNvSpPr>
          <p:nvPr>
            <p:ph type="body" idx="1"/>
          </p:nvPr>
        </p:nvSpPr>
        <p:spPr/>
        <p:txBody>
          <a:bodyPr/>
          <a:lstStyle/>
          <a:p>
            <a:r>
              <a:rPr lang="en-US" dirty="0"/>
              <a:t>This Pie chart provides a graphical view of Death cases in states in U.S.A. </a:t>
            </a:r>
          </a:p>
          <a:p>
            <a:r>
              <a:rPr lang="en-US" dirty="0"/>
              <a:t>We can see that state of N.Y. has maximum number of deaths.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5" name="Picture 4"/>
          <p:cNvPicPr>
            <a:picLocks noChangeAspect="1"/>
          </p:cNvPicPr>
          <p:nvPr/>
        </p:nvPicPr>
        <p:blipFill>
          <a:blip r:embed="rId2"/>
          <a:stretch>
            <a:fillRect/>
          </a:stretch>
        </p:blipFill>
        <p:spPr>
          <a:xfrm>
            <a:off x="5004547" y="1476575"/>
            <a:ext cx="3224012" cy="2630581"/>
          </a:xfrm>
          <a:prstGeom prst="rect">
            <a:avLst/>
          </a:prstGeom>
        </p:spPr>
      </p:pic>
    </p:spTree>
    <p:extLst>
      <p:ext uri="{BB962C8B-B14F-4D97-AF65-F5344CB8AC3E}">
        <p14:creationId xmlns:p14="http://schemas.microsoft.com/office/powerpoint/2010/main" val="285701627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Recovered Cases</a:t>
            </a:r>
            <a:br>
              <a:rPr lang="en-US" dirty="0"/>
            </a:br>
            <a:r>
              <a:rPr lang="en-US" sz="1600" dirty="0"/>
              <a:t>State wise – Pie chart</a:t>
            </a:r>
          </a:p>
        </p:txBody>
      </p:sp>
      <p:sp>
        <p:nvSpPr>
          <p:cNvPr id="3" name="Text Placeholder 2"/>
          <p:cNvSpPr>
            <a:spLocks noGrp="1"/>
          </p:cNvSpPr>
          <p:nvPr>
            <p:ph type="body" idx="1"/>
          </p:nvPr>
        </p:nvSpPr>
        <p:spPr>
          <a:xfrm>
            <a:off x="614975" y="1476574"/>
            <a:ext cx="3613200" cy="3285825"/>
          </a:xfrm>
        </p:spPr>
        <p:txBody>
          <a:bodyPr/>
          <a:lstStyle/>
          <a:p>
            <a:r>
              <a:rPr lang="en-US" dirty="0"/>
              <a:t>This Pie chart provides a graphical view of Recovered cases in U.S.A. state wise</a:t>
            </a:r>
          </a:p>
          <a:p>
            <a:r>
              <a:rPr lang="en-US" dirty="0"/>
              <a:t>We can see that state of California has maximum number of recoveries.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6" name="Picture 5"/>
          <p:cNvPicPr>
            <a:picLocks noChangeAspect="1"/>
          </p:cNvPicPr>
          <p:nvPr/>
        </p:nvPicPr>
        <p:blipFill>
          <a:blip r:embed="rId2"/>
          <a:stretch>
            <a:fillRect/>
          </a:stretch>
        </p:blipFill>
        <p:spPr>
          <a:xfrm>
            <a:off x="4659405" y="1398494"/>
            <a:ext cx="3758454" cy="2546980"/>
          </a:xfrm>
          <a:prstGeom prst="rect">
            <a:avLst/>
          </a:prstGeom>
        </p:spPr>
      </p:pic>
    </p:spTree>
    <p:extLst>
      <p:ext uri="{BB962C8B-B14F-4D97-AF65-F5344CB8AC3E}">
        <p14:creationId xmlns:p14="http://schemas.microsoft.com/office/powerpoint/2010/main" val="2064745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Prediction </a:t>
            </a:r>
          </a:p>
        </p:txBody>
      </p:sp>
      <p:sp>
        <p:nvSpPr>
          <p:cNvPr id="3" name="Text Placeholder 2"/>
          <p:cNvSpPr>
            <a:spLocks noGrp="1"/>
          </p:cNvSpPr>
          <p:nvPr>
            <p:ph type="body" idx="1"/>
          </p:nvPr>
        </p:nvSpPr>
        <p:spPr/>
        <p:txBody>
          <a:bodyPr/>
          <a:lstStyle/>
          <a:p>
            <a:r>
              <a:rPr lang="en-US" dirty="0"/>
              <a:t>Now in this step we pull data from collection in MongoDB into Python and store it in </a:t>
            </a:r>
            <a:r>
              <a:rPr lang="en-US" dirty="0" err="1"/>
              <a:t>Dataframe</a:t>
            </a:r>
            <a:endParaRPr lang="en-US" dirty="0"/>
          </a:p>
          <a:p>
            <a:r>
              <a:rPr lang="en-US" dirty="0"/>
              <a:t>We remove null values if any.</a:t>
            </a:r>
          </a:p>
          <a:p>
            <a:r>
              <a:rPr lang="en-US" dirty="0"/>
              <a:t>Then we check if Data is stationary or not.</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grpSp>
        <p:nvGrpSpPr>
          <p:cNvPr id="5" name="Google Shape;154;p13"/>
          <p:cNvGrpSpPr/>
          <p:nvPr/>
        </p:nvGrpSpPr>
        <p:grpSpPr>
          <a:xfrm>
            <a:off x="8346443" y="181572"/>
            <a:ext cx="600715" cy="600715"/>
            <a:chOff x="8762414" y="2939573"/>
            <a:chExt cx="457200" cy="457200"/>
          </a:xfrm>
        </p:grpSpPr>
        <p:sp>
          <p:nvSpPr>
            <p:cNvPr id="6"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86510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Death cases </a:t>
            </a:r>
            <a:br>
              <a:rPr lang="en-US" dirty="0"/>
            </a:br>
            <a:r>
              <a:rPr lang="en-US" sz="1800" dirty="0"/>
              <a:t>Web Scrapped data vs Google Data</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77788"/>
            <a:ext cx="4422589" cy="2653553"/>
          </a:xfrm>
          <a:prstGeom prst="rect">
            <a:avLst/>
          </a:prstGeom>
        </p:spPr>
      </p:pic>
      <p:pic>
        <p:nvPicPr>
          <p:cNvPr id="7" name="Picture 6"/>
          <p:cNvPicPr>
            <a:picLocks noChangeAspect="1"/>
          </p:cNvPicPr>
          <p:nvPr/>
        </p:nvPicPr>
        <p:blipFill>
          <a:blip r:embed="rId3"/>
          <a:stretch>
            <a:fillRect/>
          </a:stretch>
        </p:blipFill>
        <p:spPr>
          <a:xfrm>
            <a:off x="4711793" y="1577788"/>
            <a:ext cx="3690350" cy="2799229"/>
          </a:xfrm>
          <a:prstGeom prst="rect">
            <a:avLst/>
          </a:prstGeom>
        </p:spPr>
      </p:pic>
      <p:grpSp>
        <p:nvGrpSpPr>
          <p:cNvPr id="8" name="Google Shape;154;p13"/>
          <p:cNvGrpSpPr/>
          <p:nvPr/>
        </p:nvGrpSpPr>
        <p:grpSpPr>
          <a:xfrm>
            <a:off x="8346443" y="181572"/>
            <a:ext cx="600715" cy="600715"/>
            <a:chOff x="8762414" y="2939573"/>
            <a:chExt cx="457200" cy="457200"/>
          </a:xfrm>
        </p:grpSpPr>
        <p:sp>
          <p:nvSpPr>
            <p:cNvPr id="9"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5602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time series Stationary</a:t>
            </a:r>
          </a:p>
        </p:txBody>
      </p:sp>
      <p:sp>
        <p:nvSpPr>
          <p:cNvPr id="3" name="Text Placeholder 2"/>
          <p:cNvSpPr>
            <a:spLocks noGrp="1"/>
          </p:cNvSpPr>
          <p:nvPr>
            <p:ph type="body" idx="1"/>
          </p:nvPr>
        </p:nvSpPr>
        <p:spPr>
          <a:xfrm>
            <a:off x="614975" y="1461247"/>
            <a:ext cx="3688084" cy="3070528"/>
          </a:xfrm>
        </p:spPr>
        <p:txBody>
          <a:bodyPr/>
          <a:lstStyle/>
          <a:p>
            <a:r>
              <a:rPr lang="en-US" sz="1600" dirty="0"/>
              <a:t>A </a:t>
            </a:r>
            <a:r>
              <a:rPr lang="en-US" sz="1600" i="1" dirty="0"/>
              <a:t>stationary</a:t>
            </a:r>
            <a:r>
              <a:rPr lang="en-US" sz="1600" dirty="0"/>
              <a:t> time series is one whose statistical properties such as mean, variance, autocorrelation, etc. are all constant over time. Most statistical forecasting methods are based on the assumption that the time series can be rendered approximately stationary (i.e., "</a:t>
            </a:r>
            <a:r>
              <a:rPr lang="en-US" sz="1600" dirty="0" err="1"/>
              <a:t>stationarized</a:t>
            </a:r>
            <a:r>
              <a:rPr lang="en-US" sz="1600" dirty="0"/>
              <a:t>") through the use of mathematical transformations.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808" y="1310850"/>
            <a:ext cx="4106957" cy="176380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808" y="2996511"/>
            <a:ext cx="4093511" cy="1943100"/>
          </a:xfrm>
          <a:prstGeom prst="rect">
            <a:avLst/>
          </a:prstGeom>
        </p:spPr>
      </p:pic>
      <p:grpSp>
        <p:nvGrpSpPr>
          <p:cNvPr id="7" name="Google Shape;154;p13"/>
          <p:cNvGrpSpPr/>
          <p:nvPr/>
        </p:nvGrpSpPr>
        <p:grpSpPr>
          <a:xfrm>
            <a:off x="8346443" y="181572"/>
            <a:ext cx="600715" cy="600715"/>
            <a:chOff x="8762414" y="2939573"/>
            <a:chExt cx="457200" cy="457200"/>
          </a:xfrm>
        </p:grpSpPr>
        <p:sp>
          <p:nvSpPr>
            <p:cNvPr id="8"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9731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order Differencing</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61664"/>
            <a:ext cx="3372970" cy="20237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13" y="3136017"/>
            <a:ext cx="3399143" cy="20394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989" y="1502867"/>
            <a:ext cx="4065396" cy="3565158"/>
          </a:xfrm>
          <a:prstGeom prst="rect">
            <a:avLst/>
          </a:prstGeom>
        </p:spPr>
      </p:pic>
      <p:sp>
        <p:nvSpPr>
          <p:cNvPr id="8" name="TextBox 7"/>
          <p:cNvSpPr txBox="1"/>
          <p:nvPr/>
        </p:nvSpPr>
        <p:spPr>
          <a:xfrm>
            <a:off x="5291467" y="1502867"/>
            <a:ext cx="1745828" cy="261610"/>
          </a:xfrm>
          <a:prstGeom prst="rect">
            <a:avLst/>
          </a:prstGeom>
          <a:noFill/>
        </p:spPr>
        <p:txBody>
          <a:bodyPr wrap="square" rtlCol="0">
            <a:spAutoFit/>
          </a:bodyPr>
          <a:lstStyle/>
          <a:p>
            <a:r>
              <a:rPr lang="en-US" sz="1100" dirty="0"/>
              <a:t>STL Decomposition</a:t>
            </a:r>
          </a:p>
        </p:txBody>
      </p:sp>
      <p:sp>
        <p:nvSpPr>
          <p:cNvPr id="9" name="TextBox 8"/>
          <p:cNvSpPr txBox="1"/>
          <p:nvPr/>
        </p:nvSpPr>
        <p:spPr>
          <a:xfrm>
            <a:off x="190500" y="3576918"/>
            <a:ext cx="517712" cy="261610"/>
          </a:xfrm>
          <a:prstGeom prst="rect">
            <a:avLst/>
          </a:prstGeom>
          <a:noFill/>
        </p:spPr>
        <p:txBody>
          <a:bodyPr wrap="square" rtlCol="0">
            <a:spAutoFit/>
          </a:bodyPr>
          <a:lstStyle/>
          <a:p>
            <a:r>
              <a:rPr lang="en-US" sz="1100" dirty="0"/>
              <a:t>ACF</a:t>
            </a:r>
          </a:p>
        </p:txBody>
      </p:sp>
      <p:grpSp>
        <p:nvGrpSpPr>
          <p:cNvPr id="10" name="Google Shape;154;p13"/>
          <p:cNvGrpSpPr/>
          <p:nvPr/>
        </p:nvGrpSpPr>
        <p:grpSpPr>
          <a:xfrm>
            <a:off x="8346443" y="181572"/>
            <a:ext cx="600715" cy="600715"/>
            <a:chOff x="8762414" y="2939573"/>
            <a:chExt cx="457200" cy="457200"/>
          </a:xfrm>
        </p:grpSpPr>
        <p:sp>
          <p:nvSpPr>
            <p:cNvPr id="11"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34981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COVID – 19</a:t>
            </a:r>
          </a:p>
        </p:txBody>
      </p:sp>
      <p:sp>
        <p:nvSpPr>
          <p:cNvPr id="3" name="Text Placeholder 2"/>
          <p:cNvSpPr>
            <a:spLocks noGrp="1"/>
          </p:cNvSpPr>
          <p:nvPr>
            <p:ph type="body" idx="1"/>
          </p:nvPr>
        </p:nvSpPr>
        <p:spPr/>
        <p:txBody>
          <a:bodyPr/>
          <a:lstStyle/>
          <a:p>
            <a:r>
              <a:rPr lang="en-US" sz="1400" dirty="0"/>
              <a:t>Coronavirus disease 2019 (COVID-19) is a contagious disease caused by severe acute respiratory syndrome coronavirus 2 (SARS-CoV-2). The first case was identified in Wuhan, China in December 2019.</a:t>
            </a:r>
          </a:p>
          <a:p>
            <a:r>
              <a:rPr lang="en-US" sz="1400" dirty="0"/>
              <a:t>Common symptoms of COVID-19 include fever, cough, fatigue, breathing difficulties, and loss of smell and taste. Symptoms begin one to fourteen days after exposure to the virus. While most people have mild symptoms, some people develop acute respiratory distress syndrome (ARDS).</a:t>
            </a:r>
          </a:p>
          <a:p>
            <a:r>
              <a:rPr lang="en-US" sz="1400" dirty="0"/>
              <a:t>COVID-19 spreads from person to person mainly through the respiratory route after an infected person coughs, sneezes, sings, talks or breathes.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grpSp>
        <p:nvGrpSpPr>
          <p:cNvPr id="5" name="Google Shape;154;p13"/>
          <p:cNvGrpSpPr/>
          <p:nvPr/>
        </p:nvGrpSpPr>
        <p:grpSpPr>
          <a:xfrm>
            <a:off x="8373337" y="172608"/>
            <a:ext cx="600715" cy="600715"/>
            <a:chOff x="8762414" y="2939573"/>
            <a:chExt cx="457200" cy="457200"/>
          </a:xfrm>
        </p:grpSpPr>
        <p:sp>
          <p:nvSpPr>
            <p:cNvPr id="6"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01601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Seasonality</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66315"/>
            <a:ext cx="4824133" cy="28944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628" y="1827556"/>
            <a:ext cx="4191372" cy="2514823"/>
          </a:xfrm>
          <a:prstGeom prst="rect">
            <a:avLst/>
          </a:prstGeom>
        </p:spPr>
      </p:pic>
      <p:sp>
        <p:nvSpPr>
          <p:cNvPr id="7" name="TextBox 6"/>
          <p:cNvSpPr txBox="1"/>
          <p:nvPr/>
        </p:nvSpPr>
        <p:spPr>
          <a:xfrm>
            <a:off x="5701553" y="1666315"/>
            <a:ext cx="3074894" cy="307777"/>
          </a:xfrm>
          <a:prstGeom prst="rect">
            <a:avLst/>
          </a:prstGeom>
          <a:noFill/>
        </p:spPr>
        <p:txBody>
          <a:bodyPr wrap="square" rtlCol="0">
            <a:spAutoFit/>
          </a:bodyPr>
          <a:lstStyle/>
          <a:p>
            <a:r>
              <a:rPr lang="en-US" dirty="0"/>
              <a:t>First order seasonal Differencing</a:t>
            </a:r>
          </a:p>
        </p:txBody>
      </p:sp>
      <p:sp>
        <p:nvSpPr>
          <p:cNvPr id="8" name="TextBox 7"/>
          <p:cNvSpPr txBox="1"/>
          <p:nvPr/>
        </p:nvSpPr>
        <p:spPr>
          <a:xfrm>
            <a:off x="968376" y="1593047"/>
            <a:ext cx="3984252" cy="307777"/>
          </a:xfrm>
          <a:prstGeom prst="rect">
            <a:avLst/>
          </a:prstGeom>
          <a:noFill/>
        </p:spPr>
        <p:txBody>
          <a:bodyPr wrap="square" rtlCol="0">
            <a:spAutoFit/>
          </a:bodyPr>
          <a:lstStyle/>
          <a:p>
            <a:r>
              <a:rPr lang="en-US" dirty="0"/>
              <a:t>ACF and PACF after removing seasonality</a:t>
            </a:r>
          </a:p>
        </p:txBody>
      </p:sp>
      <p:grpSp>
        <p:nvGrpSpPr>
          <p:cNvPr id="9" name="Google Shape;154;p13"/>
          <p:cNvGrpSpPr/>
          <p:nvPr/>
        </p:nvGrpSpPr>
        <p:grpSpPr>
          <a:xfrm>
            <a:off x="8346443" y="181572"/>
            <a:ext cx="600715" cy="600715"/>
            <a:chOff x="8762414" y="2939573"/>
            <a:chExt cx="457200" cy="457200"/>
          </a:xfrm>
        </p:grpSpPr>
        <p:sp>
          <p:nvSpPr>
            <p:cNvPr id="10"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79950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Holt Winter’s model for Prediction</a:t>
            </a:r>
            <a:br>
              <a:rPr lang="en-US" dirty="0"/>
            </a:br>
            <a:r>
              <a:rPr lang="en-US" sz="1400" dirty="0"/>
              <a:t>of Death Cases</a:t>
            </a:r>
          </a:p>
        </p:txBody>
      </p:sp>
      <p:sp>
        <p:nvSpPr>
          <p:cNvPr id="3" name="Text Placeholder 2"/>
          <p:cNvSpPr>
            <a:spLocks noGrp="1"/>
          </p:cNvSpPr>
          <p:nvPr>
            <p:ph type="body" idx="1"/>
          </p:nvPr>
        </p:nvSpPr>
        <p:spPr>
          <a:xfrm>
            <a:off x="7086600" y="1828800"/>
            <a:ext cx="1698812" cy="2774692"/>
          </a:xfrm>
        </p:spPr>
        <p:txBody>
          <a:bodyPr/>
          <a:lstStyle/>
          <a:p>
            <a:pPr marL="76200" indent="0">
              <a:buNone/>
            </a:pPr>
            <a:r>
              <a:rPr lang="en-US" sz="1600" dirty="0"/>
              <a:t>Test data: 25%</a:t>
            </a:r>
          </a:p>
          <a:p>
            <a:pPr marL="76200" indent="0">
              <a:buNone/>
            </a:pPr>
            <a:r>
              <a:rPr lang="en-US" sz="1600" dirty="0"/>
              <a:t>Train Data:75%</a:t>
            </a:r>
          </a:p>
          <a:p>
            <a:pPr marL="76200" indent="0">
              <a:buNone/>
            </a:pPr>
            <a:r>
              <a:rPr lang="en-US" sz="1600" dirty="0" err="1"/>
              <a:t>rmse</a:t>
            </a:r>
            <a:r>
              <a:rPr lang="en-US" sz="1600" dirty="0"/>
              <a:t>: 311.22</a:t>
            </a:r>
          </a:p>
          <a:p>
            <a:pPr marL="76200" indent="0">
              <a:buNone/>
            </a:pPr>
            <a:endParaRPr lang="en-US" sz="1600" dirty="0"/>
          </a:p>
          <a:p>
            <a:pPr marL="76200" indent="0">
              <a:buNone/>
            </a:pPr>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93250"/>
            <a:ext cx="6705600" cy="3562350"/>
          </a:xfrm>
          <a:prstGeom prst="rect">
            <a:avLst/>
          </a:prstGeom>
        </p:spPr>
      </p:pic>
      <p:grpSp>
        <p:nvGrpSpPr>
          <p:cNvPr id="6" name="Google Shape;154;p13"/>
          <p:cNvGrpSpPr/>
          <p:nvPr/>
        </p:nvGrpSpPr>
        <p:grpSpPr>
          <a:xfrm>
            <a:off x="8346443" y="181572"/>
            <a:ext cx="600715" cy="600715"/>
            <a:chOff x="8762414" y="2939573"/>
            <a:chExt cx="457200" cy="457200"/>
          </a:xfrm>
        </p:grpSpPr>
        <p:sp>
          <p:nvSpPr>
            <p:cNvPr id="7"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11261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ARIMA model for Prediction</a:t>
            </a:r>
            <a:br>
              <a:rPr lang="en-US" dirty="0"/>
            </a:br>
            <a:r>
              <a:rPr lang="en-US" sz="1400" dirty="0"/>
              <a:t>of Death Cases [</a:t>
            </a:r>
            <a:r>
              <a:rPr lang="en-US" sz="1400" dirty="0" err="1"/>
              <a:t>arima</a:t>
            </a:r>
            <a:r>
              <a:rPr lang="en-US" sz="1400" dirty="0"/>
              <a:t> (5,1,5)]</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4448" y="1497105"/>
            <a:ext cx="4211170" cy="23039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459" y="1588894"/>
            <a:ext cx="3556416" cy="3173506"/>
          </a:xfrm>
          <a:prstGeom prst="rect">
            <a:avLst/>
          </a:prstGeom>
        </p:spPr>
      </p:pic>
      <p:sp>
        <p:nvSpPr>
          <p:cNvPr id="7" name="TextBox 6"/>
          <p:cNvSpPr txBox="1"/>
          <p:nvPr/>
        </p:nvSpPr>
        <p:spPr>
          <a:xfrm>
            <a:off x="4742329" y="4069976"/>
            <a:ext cx="2528047" cy="738664"/>
          </a:xfrm>
          <a:prstGeom prst="rect">
            <a:avLst/>
          </a:prstGeom>
          <a:noFill/>
        </p:spPr>
        <p:txBody>
          <a:bodyPr wrap="square" rtlCol="0">
            <a:spAutoFit/>
          </a:bodyPr>
          <a:lstStyle/>
          <a:p>
            <a:r>
              <a:rPr lang="en-US" dirty="0"/>
              <a:t>AIC : 3710</a:t>
            </a:r>
          </a:p>
          <a:p>
            <a:r>
              <a:rPr lang="en-US" dirty="0"/>
              <a:t>RMSE: 415</a:t>
            </a:r>
          </a:p>
          <a:p>
            <a:r>
              <a:rPr lang="en-US" dirty="0"/>
              <a:t>MAE: 275</a:t>
            </a:r>
          </a:p>
        </p:txBody>
      </p:sp>
      <p:grpSp>
        <p:nvGrpSpPr>
          <p:cNvPr id="8" name="Google Shape;154;p13"/>
          <p:cNvGrpSpPr/>
          <p:nvPr/>
        </p:nvGrpSpPr>
        <p:grpSpPr>
          <a:xfrm>
            <a:off x="8346443" y="181572"/>
            <a:ext cx="600715" cy="600715"/>
            <a:chOff x="8762414" y="2939573"/>
            <a:chExt cx="457200" cy="457200"/>
          </a:xfrm>
        </p:grpSpPr>
        <p:sp>
          <p:nvSpPr>
            <p:cNvPr id="9"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05429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3" name="TextBox 2"/>
          <p:cNvSpPr txBox="1"/>
          <p:nvPr/>
        </p:nvSpPr>
        <p:spPr>
          <a:xfrm>
            <a:off x="1712258" y="600834"/>
            <a:ext cx="5208494" cy="1169551"/>
          </a:xfrm>
          <a:prstGeom prst="rect">
            <a:avLst/>
          </a:prstGeom>
          <a:noFill/>
        </p:spPr>
        <p:txBody>
          <a:bodyPr wrap="square" rtlCol="0">
            <a:spAutoFit/>
          </a:bodyPr>
          <a:lstStyle/>
          <a:p>
            <a:pPr algn="ctr"/>
            <a:r>
              <a:rPr lang="en-US" dirty="0"/>
              <a:t>Conclusion</a:t>
            </a:r>
          </a:p>
          <a:p>
            <a:pPr algn="ctr"/>
            <a:r>
              <a:rPr lang="en-US" dirty="0"/>
              <a:t>For our Time Series – Holt’s Winter model fitted perfectly than ARIMA model. To predict COVID -19 accurately we need to perform Hybrid modelling which will increase accuracy of Data Model.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952" y="1841812"/>
            <a:ext cx="4545106" cy="2160494"/>
          </a:xfrm>
          <a:prstGeom prst="rect">
            <a:avLst/>
          </a:prstGeom>
        </p:spPr>
      </p:pic>
      <p:sp>
        <p:nvSpPr>
          <p:cNvPr id="5" name="TextBox 4"/>
          <p:cNvSpPr txBox="1"/>
          <p:nvPr/>
        </p:nvSpPr>
        <p:spPr>
          <a:xfrm>
            <a:off x="3783105" y="4135288"/>
            <a:ext cx="1255060" cy="307777"/>
          </a:xfrm>
          <a:prstGeom prst="rect">
            <a:avLst/>
          </a:prstGeom>
          <a:noFill/>
        </p:spPr>
        <p:txBody>
          <a:bodyPr wrap="square" rtlCol="0">
            <a:spAutoFit/>
          </a:bodyPr>
          <a:lstStyle/>
          <a:p>
            <a:r>
              <a:rPr lang="en-US" dirty="0">
                <a:latin typeface="Adobe Arabic" panose="02040503050201020203" pitchFamily="18" charset="-78"/>
                <a:cs typeface="Adobe Arabic" panose="02040503050201020203" pitchFamily="18" charset="-78"/>
              </a:rPr>
              <a:t>Thank you </a:t>
            </a:r>
          </a:p>
        </p:txBody>
      </p:sp>
      <p:grpSp>
        <p:nvGrpSpPr>
          <p:cNvPr id="6" name="Google Shape;154;p13"/>
          <p:cNvGrpSpPr/>
          <p:nvPr/>
        </p:nvGrpSpPr>
        <p:grpSpPr>
          <a:xfrm>
            <a:off x="8830236" y="109856"/>
            <a:ext cx="215534" cy="168052"/>
            <a:chOff x="8762414" y="2939573"/>
            <a:chExt cx="457200" cy="457200"/>
          </a:xfrm>
        </p:grpSpPr>
        <p:sp>
          <p:nvSpPr>
            <p:cNvPr id="7"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Rounded Rectangle 13">
            <a:extLst>
              <a:ext uri="{FF2B5EF4-FFF2-40B4-BE49-F238E27FC236}">
                <a16:creationId xmlns:a16="http://schemas.microsoft.com/office/drawing/2014/main" id="{157A9AE5-53D7-1B4E-90DE-927086AD2E33}"/>
              </a:ext>
            </a:extLst>
          </p:cNvPr>
          <p:cNvSpPr/>
          <p:nvPr/>
        </p:nvSpPr>
        <p:spPr>
          <a:xfrm>
            <a:off x="3605349" y="1903367"/>
            <a:ext cx="1432816" cy="5001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How to stay Safe?</a:t>
            </a:r>
          </a:p>
        </p:txBody>
      </p:sp>
    </p:spTree>
    <p:extLst>
      <p:ext uri="{BB962C8B-B14F-4D97-AF65-F5344CB8AC3E}">
        <p14:creationId xmlns:p14="http://schemas.microsoft.com/office/powerpoint/2010/main" val="4143547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COVID – 19: World cases</a:t>
            </a:r>
          </a:p>
        </p:txBody>
      </p:sp>
      <p:sp>
        <p:nvSpPr>
          <p:cNvPr id="3" name="Text Placeholder 2"/>
          <p:cNvSpPr>
            <a:spLocks noGrp="1"/>
          </p:cNvSpPr>
          <p:nvPr>
            <p:ph type="body" idx="1"/>
          </p:nvPr>
        </p:nvSpPr>
        <p:spPr/>
        <p:txBody>
          <a:bodyPr/>
          <a:lstStyle/>
          <a:p>
            <a:r>
              <a:rPr lang="en-US" dirty="0"/>
              <a:t>Active Cases</a:t>
            </a:r>
          </a:p>
          <a:p>
            <a:pPr marL="114300" indent="0">
              <a:buNone/>
            </a:pPr>
            <a:endParaRPr lang="en-US" dirty="0"/>
          </a:p>
          <a:p>
            <a:pPr marL="114300" indent="0">
              <a:buNone/>
            </a:pPr>
            <a:endParaRPr lang="en-US" dirty="0"/>
          </a:p>
          <a:p>
            <a:pPr marL="114300" indent="0" algn="ctr">
              <a:buNone/>
            </a:pPr>
            <a:r>
              <a:rPr lang="en-US" b="1" dirty="0">
                <a:solidFill>
                  <a:srgbClr val="FFC000"/>
                </a:solidFill>
              </a:rPr>
              <a:t>64.4M</a:t>
            </a:r>
          </a:p>
          <a:p>
            <a:pPr marL="114300" indent="0" algn="ctr">
              <a:buNone/>
            </a:pPr>
            <a:r>
              <a:rPr lang="en-US" b="1" dirty="0">
                <a:solidFill>
                  <a:srgbClr val="FFC000"/>
                </a:solidFill>
              </a:rPr>
              <a:t>(Approximate population of France)</a:t>
            </a:r>
          </a:p>
        </p:txBody>
      </p:sp>
      <p:sp>
        <p:nvSpPr>
          <p:cNvPr id="4" name="Text Placeholder 3"/>
          <p:cNvSpPr>
            <a:spLocks noGrp="1"/>
          </p:cNvSpPr>
          <p:nvPr>
            <p:ph type="body" idx="2"/>
          </p:nvPr>
        </p:nvSpPr>
        <p:spPr/>
        <p:txBody>
          <a:bodyPr/>
          <a:lstStyle/>
          <a:p>
            <a:r>
              <a:rPr lang="en-US" dirty="0"/>
              <a:t>Recovered Cases</a:t>
            </a:r>
          </a:p>
          <a:p>
            <a:pPr marL="114300" indent="0">
              <a:buNone/>
            </a:pPr>
            <a:endParaRPr lang="en-US" dirty="0"/>
          </a:p>
          <a:p>
            <a:pPr marL="114300" indent="0" algn="ctr">
              <a:buNone/>
            </a:pPr>
            <a:r>
              <a:rPr lang="en-US" b="1" dirty="0">
                <a:solidFill>
                  <a:schemeClr val="accent4">
                    <a:lumMod val="75000"/>
                  </a:schemeClr>
                </a:solidFill>
              </a:rPr>
              <a:t>41.3M</a:t>
            </a:r>
          </a:p>
          <a:p>
            <a:pPr marL="114300" indent="0" algn="ctr">
              <a:buNone/>
            </a:pPr>
            <a:r>
              <a:rPr lang="en-US" b="1" dirty="0">
                <a:solidFill>
                  <a:schemeClr val="accent4">
                    <a:lumMod val="75000"/>
                  </a:schemeClr>
                </a:solidFill>
              </a:rPr>
              <a:t>(Approximate population of Ukraine)</a:t>
            </a:r>
          </a:p>
        </p:txBody>
      </p:sp>
      <p:sp>
        <p:nvSpPr>
          <p:cNvPr id="5" name="Text Placeholder 4"/>
          <p:cNvSpPr>
            <a:spLocks noGrp="1"/>
          </p:cNvSpPr>
          <p:nvPr>
            <p:ph type="body" idx="3"/>
          </p:nvPr>
        </p:nvSpPr>
        <p:spPr/>
        <p:txBody>
          <a:bodyPr/>
          <a:lstStyle/>
          <a:p>
            <a:r>
              <a:rPr lang="en-US" dirty="0"/>
              <a:t>Death Cases</a:t>
            </a:r>
          </a:p>
          <a:p>
            <a:endParaRPr lang="en-US" dirty="0"/>
          </a:p>
          <a:p>
            <a:pPr marL="114300" indent="0">
              <a:buNone/>
            </a:pPr>
            <a:endParaRPr lang="en-US" dirty="0"/>
          </a:p>
          <a:p>
            <a:pPr marL="114300" indent="0" algn="ctr">
              <a:buNone/>
            </a:pPr>
            <a:r>
              <a:rPr lang="en-US" b="1" dirty="0">
                <a:solidFill>
                  <a:srgbClr val="FF0000"/>
                </a:solidFill>
              </a:rPr>
              <a:t>1.49M</a:t>
            </a:r>
          </a:p>
          <a:p>
            <a:pPr marL="114300" indent="0" algn="ctr">
              <a:buNone/>
            </a:pPr>
            <a:r>
              <a:rPr lang="en-US" b="1" dirty="0">
                <a:solidFill>
                  <a:srgbClr val="FF0000"/>
                </a:solidFill>
              </a:rPr>
              <a:t>(Approximate population of Bahrain)</a:t>
            </a:r>
          </a:p>
        </p:txBody>
      </p:sp>
      <p:sp>
        <p:nvSpPr>
          <p:cNvPr id="6" name="Slide Number Placeholder 5"/>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grpSp>
        <p:nvGrpSpPr>
          <p:cNvPr id="7" name="Google Shape;154;p13"/>
          <p:cNvGrpSpPr/>
          <p:nvPr/>
        </p:nvGrpSpPr>
        <p:grpSpPr>
          <a:xfrm>
            <a:off x="8373337" y="172608"/>
            <a:ext cx="600715" cy="600715"/>
            <a:chOff x="8762414" y="2939573"/>
            <a:chExt cx="457200" cy="457200"/>
          </a:xfrm>
        </p:grpSpPr>
        <p:sp>
          <p:nvSpPr>
            <p:cNvPr id="8"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3770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38100" indent="0">
              <a:buNone/>
            </a:pPr>
            <a:r>
              <a:rPr lang="en-US" sz="2000" b="1" u="sng" dirty="0"/>
              <a:t>Project Scope: </a:t>
            </a:r>
            <a:r>
              <a:rPr lang="en-US" sz="2000" dirty="0"/>
              <a:t>To Track real-time COVID-19 cases in U.S.A. from Data provided by </a:t>
            </a:r>
            <a:r>
              <a:rPr lang="en-US" sz="2000" b="1" dirty="0"/>
              <a:t>Johns Hopkins University.</a:t>
            </a:r>
            <a:r>
              <a:rPr lang="en-US" sz="2000" dirty="0"/>
              <a:t> Then Perform Analysis on Data and future Predictions of Death Cases in real time. </a:t>
            </a:r>
            <a:endParaRPr lang="en-US" sz="2000" b="1" dirty="0"/>
          </a:p>
          <a:p>
            <a:pPr marL="38100" indent="0">
              <a:buNone/>
            </a:pP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5" name="TextBox 4"/>
          <p:cNvSpPr txBox="1"/>
          <p:nvPr/>
        </p:nvSpPr>
        <p:spPr>
          <a:xfrm>
            <a:off x="6863137" y="1715785"/>
            <a:ext cx="1941815" cy="523220"/>
          </a:xfrm>
          <a:prstGeom prst="rect">
            <a:avLst/>
          </a:prstGeom>
          <a:solidFill>
            <a:schemeClr val="tx1">
              <a:lumMod val="50000"/>
              <a:lumOff val="50000"/>
            </a:schemeClr>
          </a:solidFill>
        </p:spPr>
        <p:txBody>
          <a:bodyPr wrap="square" rtlCol="0">
            <a:spAutoFit/>
          </a:bodyPr>
          <a:lstStyle/>
          <a:p>
            <a:pPr algn="ctr"/>
            <a:r>
              <a:rPr lang="en-US" b="1" dirty="0">
                <a:solidFill>
                  <a:schemeClr val="bg1"/>
                </a:solidFill>
              </a:rPr>
              <a:t>Data Repository</a:t>
            </a:r>
          </a:p>
          <a:p>
            <a:pPr algn="ctr"/>
            <a:r>
              <a:rPr lang="en-US" b="1" dirty="0">
                <a:solidFill>
                  <a:schemeClr val="bg1"/>
                </a:solidFill>
                <a:hlinkClick r:id="rId2"/>
              </a:rPr>
              <a:t>Link</a:t>
            </a:r>
            <a:endParaRPr lang="en-US" b="1" dirty="0">
              <a:solidFill>
                <a:schemeClr val="bg1"/>
              </a:solidFill>
            </a:endParaRPr>
          </a:p>
        </p:txBody>
      </p:sp>
    </p:spTree>
    <p:extLst>
      <p:ext uri="{BB962C8B-B14F-4D97-AF65-F5344CB8AC3E}">
        <p14:creationId xmlns:p14="http://schemas.microsoft.com/office/powerpoint/2010/main" val="81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 in Project</a:t>
            </a:r>
          </a:p>
        </p:txBody>
      </p:sp>
      <p:sp>
        <p:nvSpPr>
          <p:cNvPr id="3" name="Text Placeholder 2"/>
          <p:cNvSpPr>
            <a:spLocks noGrp="1"/>
          </p:cNvSpPr>
          <p:nvPr>
            <p:ph type="body" idx="1"/>
          </p:nvPr>
        </p:nvSpPr>
        <p:spPr/>
        <p:txBody>
          <a:bodyPr/>
          <a:lstStyle/>
          <a:p>
            <a:r>
              <a:rPr lang="en-US" dirty="0"/>
              <a:t>Database : </a:t>
            </a:r>
            <a:r>
              <a:rPr lang="en-US" dirty="0" err="1"/>
              <a:t>MongoDb</a:t>
            </a:r>
            <a:r>
              <a:rPr lang="en-US" dirty="0"/>
              <a:t> (Cloud)</a:t>
            </a:r>
          </a:p>
          <a:p>
            <a:r>
              <a:rPr lang="en-US" dirty="0"/>
              <a:t>Programming Language: Python (</a:t>
            </a:r>
            <a:r>
              <a:rPr lang="en-US" dirty="0" err="1"/>
              <a:t>PyCharm</a:t>
            </a:r>
            <a:r>
              <a:rPr lang="en-US" dirty="0"/>
              <a:t> IDE)</a:t>
            </a:r>
          </a:p>
          <a:p>
            <a:r>
              <a:rPr lang="en-US" dirty="0"/>
              <a:t>Visualization : MongoDB Atlas (Cloud)</a:t>
            </a:r>
          </a:p>
          <a:p>
            <a:r>
              <a:rPr lang="en-US" dirty="0"/>
              <a:t>Models: Holts Winter Model and ARIMA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grpSp>
        <p:nvGrpSpPr>
          <p:cNvPr id="5" name="Google Shape;154;p13"/>
          <p:cNvGrpSpPr/>
          <p:nvPr/>
        </p:nvGrpSpPr>
        <p:grpSpPr>
          <a:xfrm>
            <a:off x="8373337" y="172608"/>
            <a:ext cx="600715" cy="600715"/>
            <a:chOff x="8762414" y="2939573"/>
            <a:chExt cx="457200" cy="457200"/>
          </a:xfrm>
        </p:grpSpPr>
        <p:sp>
          <p:nvSpPr>
            <p:cNvPr id="6"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535791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Approach</a:t>
            </a:r>
          </a:p>
        </p:txBody>
      </p:sp>
      <p:sp>
        <p:nvSpPr>
          <p:cNvPr id="3" name="Text Placeholder 2"/>
          <p:cNvSpPr>
            <a:spLocks noGrp="1"/>
          </p:cNvSpPr>
          <p:nvPr>
            <p:ph type="body" idx="1"/>
          </p:nvPr>
        </p:nvSpPr>
        <p:spPr/>
        <p:txBody>
          <a:bodyPr/>
          <a:lstStyle/>
          <a:p>
            <a:r>
              <a:rPr lang="en-US" dirty="0"/>
              <a:t>Web Scrap Data from Johns Hopkins University’s Data repository using Python.</a:t>
            </a:r>
          </a:p>
          <a:p>
            <a:r>
              <a:rPr lang="en-US" dirty="0"/>
              <a:t>Process and Clean the Data and insert it into MongoDB cloud after establishing connection.</a:t>
            </a:r>
          </a:p>
          <a:p>
            <a:r>
              <a:rPr lang="en-US" dirty="0"/>
              <a:t>Generate real time Visualizations from MongoDB data on MongoDB Atlas charts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grpSp>
        <p:nvGrpSpPr>
          <p:cNvPr id="5" name="Google Shape;154;p13"/>
          <p:cNvGrpSpPr/>
          <p:nvPr/>
        </p:nvGrpSpPr>
        <p:grpSpPr>
          <a:xfrm>
            <a:off x="8346443" y="181572"/>
            <a:ext cx="600715" cy="600715"/>
            <a:chOff x="8762414" y="2939573"/>
            <a:chExt cx="457200" cy="457200"/>
          </a:xfrm>
        </p:grpSpPr>
        <p:sp>
          <p:nvSpPr>
            <p:cNvPr id="6"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1844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Approach</a:t>
            </a:r>
          </a:p>
        </p:txBody>
      </p:sp>
      <p:sp>
        <p:nvSpPr>
          <p:cNvPr id="3" name="Text Placeholder 2"/>
          <p:cNvSpPr>
            <a:spLocks noGrp="1"/>
          </p:cNvSpPr>
          <p:nvPr>
            <p:ph type="body" idx="1"/>
          </p:nvPr>
        </p:nvSpPr>
        <p:spPr/>
        <p:txBody>
          <a:bodyPr/>
          <a:lstStyle/>
          <a:p>
            <a:r>
              <a:rPr lang="en-US" dirty="0"/>
              <a:t>Pull the Data in Python for Forecasting</a:t>
            </a:r>
          </a:p>
          <a:p>
            <a:r>
              <a:rPr lang="en-US" dirty="0"/>
              <a:t>Clean the Data for prediction</a:t>
            </a:r>
          </a:p>
          <a:p>
            <a:r>
              <a:rPr lang="en-US" dirty="0"/>
              <a:t>Perform Prediction</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grpSp>
        <p:nvGrpSpPr>
          <p:cNvPr id="5" name="Google Shape;154;p13"/>
          <p:cNvGrpSpPr/>
          <p:nvPr/>
        </p:nvGrpSpPr>
        <p:grpSpPr>
          <a:xfrm>
            <a:off x="8373337" y="172608"/>
            <a:ext cx="600715" cy="600715"/>
            <a:chOff x="8762414" y="2939573"/>
            <a:chExt cx="457200" cy="457200"/>
          </a:xfrm>
        </p:grpSpPr>
        <p:sp>
          <p:nvSpPr>
            <p:cNvPr id="6"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3860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Scrapping</a:t>
            </a:r>
          </a:p>
        </p:txBody>
      </p:sp>
      <p:pic>
        <p:nvPicPr>
          <p:cNvPr id="7" name="Picture 6"/>
          <p:cNvPicPr>
            <a:picLocks noChangeAspect="1"/>
          </p:cNvPicPr>
          <p:nvPr/>
        </p:nvPicPr>
        <p:blipFill>
          <a:blip r:embed="rId2"/>
          <a:stretch>
            <a:fillRect/>
          </a:stretch>
        </p:blipFill>
        <p:spPr>
          <a:xfrm>
            <a:off x="614975" y="1485081"/>
            <a:ext cx="8233190" cy="3436543"/>
          </a:xfrm>
          <a:prstGeom prst="rect">
            <a:avLst/>
          </a:prstGeom>
        </p:spPr>
      </p:pic>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grpSp>
        <p:nvGrpSpPr>
          <p:cNvPr id="8" name="Google Shape;154;p13"/>
          <p:cNvGrpSpPr/>
          <p:nvPr/>
        </p:nvGrpSpPr>
        <p:grpSpPr>
          <a:xfrm>
            <a:off x="8346443" y="181572"/>
            <a:ext cx="600715" cy="600715"/>
            <a:chOff x="8762414" y="2939573"/>
            <a:chExt cx="457200" cy="457200"/>
          </a:xfrm>
        </p:grpSpPr>
        <p:sp>
          <p:nvSpPr>
            <p:cNvPr id="9" name="Google Shape;155;p13"/>
            <p:cNvSpPr/>
            <p:nvPr/>
          </p:nvSpPr>
          <p:spPr>
            <a:xfrm>
              <a:off x="9010064" y="3034823"/>
              <a:ext cx="209550" cy="66675"/>
            </a:xfrm>
            <a:custGeom>
              <a:avLst/>
              <a:gdLst/>
              <a:ahLst/>
              <a:cxnLst/>
              <a:rect l="l" t="t" r="r" b="b"/>
              <a:pathLst>
                <a:path w="209550" h="66675" extrusionOk="0">
                  <a:moveTo>
                    <a:pt x="200025" y="0"/>
                  </a:moveTo>
                  <a:lnTo>
                    <a:pt x="9525" y="0"/>
                  </a:lnTo>
                  <a:cubicBezTo>
                    <a:pt x="3810" y="0"/>
                    <a:pt x="0" y="3810"/>
                    <a:pt x="0" y="9525"/>
                  </a:cubicBezTo>
                  <a:lnTo>
                    <a:pt x="0" y="57150"/>
                  </a:lnTo>
                  <a:cubicBezTo>
                    <a:pt x="0" y="62865"/>
                    <a:pt x="3810" y="66675"/>
                    <a:pt x="9525" y="66675"/>
                  </a:cubicBezTo>
                  <a:lnTo>
                    <a:pt x="200025" y="66675"/>
                  </a:lnTo>
                  <a:cubicBezTo>
                    <a:pt x="205740" y="66675"/>
                    <a:pt x="209550" y="62865"/>
                    <a:pt x="209550" y="57150"/>
                  </a:cubicBezTo>
                  <a:lnTo>
                    <a:pt x="209550" y="9525"/>
                  </a:lnTo>
                  <a:cubicBezTo>
                    <a:pt x="209550" y="3810"/>
                    <a:pt x="205740" y="0"/>
                    <a:pt x="200025" y="0"/>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56;p13"/>
            <p:cNvSpPr/>
            <p:nvPr/>
          </p:nvSpPr>
          <p:spPr>
            <a:xfrm>
              <a:off x="9029114" y="3120548"/>
              <a:ext cx="171450" cy="276225"/>
            </a:xfrm>
            <a:custGeom>
              <a:avLst/>
              <a:gdLst/>
              <a:ahLst/>
              <a:cxnLst/>
              <a:rect l="l" t="t" r="r" b="b"/>
              <a:pathLst>
                <a:path w="171450" h="276225" extrusionOk="0">
                  <a:moveTo>
                    <a:pt x="0" y="266700"/>
                  </a:moveTo>
                  <a:cubicBezTo>
                    <a:pt x="0" y="272415"/>
                    <a:pt x="3810" y="276225"/>
                    <a:pt x="9525" y="276225"/>
                  </a:cubicBezTo>
                  <a:lnTo>
                    <a:pt x="161925" y="276225"/>
                  </a:lnTo>
                  <a:cubicBezTo>
                    <a:pt x="167640" y="276225"/>
                    <a:pt x="171450" y="272415"/>
                    <a:pt x="171450" y="266700"/>
                  </a:cubicBezTo>
                  <a:lnTo>
                    <a:pt x="171450" y="0"/>
                  </a:lnTo>
                  <a:lnTo>
                    <a:pt x="0" y="0"/>
                  </a:lnTo>
                  <a:lnTo>
                    <a:pt x="0" y="266700"/>
                  </a:lnTo>
                  <a:close/>
                  <a:moveTo>
                    <a:pt x="28575" y="57150"/>
                  </a:moveTo>
                  <a:cubicBezTo>
                    <a:pt x="28575" y="51435"/>
                    <a:pt x="32385" y="47625"/>
                    <a:pt x="38100" y="47625"/>
                  </a:cubicBezTo>
                  <a:lnTo>
                    <a:pt x="133350" y="47625"/>
                  </a:lnTo>
                  <a:cubicBezTo>
                    <a:pt x="139065" y="47625"/>
                    <a:pt x="142875" y="51435"/>
                    <a:pt x="142875" y="57150"/>
                  </a:cubicBezTo>
                  <a:lnTo>
                    <a:pt x="142875" y="123825"/>
                  </a:lnTo>
                  <a:cubicBezTo>
                    <a:pt x="142875" y="129540"/>
                    <a:pt x="139065" y="133350"/>
                    <a:pt x="133350" y="133350"/>
                  </a:cubicBezTo>
                  <a:lnTo>
                    <a:pt x="38100" y="133350"/>
                  </a:lnTo>
                  <a:cubicBezTo>
                    <a:pt x="32385" y="133350"/>
                    <a:pt x="28575" y="129540"/>
                    <a:pt x="28575" y="123825"/>
                  </a:cubicBezTo>
                  <a:lnTo>
                    <a:pt x="28575" y="57150"/>
                  </a:lnTo>
                  <a:close/>
                  <a:moveTo>
                    <a:pt x="38100" y="161925"/>
                  </a:moveTo>
                  <a:lnTo>
                    <a:pt x="133350" y="161925"/>
                  </a:lnTo>
                  <a:cubicBezTo>
                    <a:pt x="139065" y="161925"/>
                    <a:pt x="142875" y="165735"/>
                    <a:pt x="142875" y="171450"/>
                  </a:cubicBezTo>
                  <a:cubicBezTo>
                    <a:pt x="142875" y="177165"/>
                    <a:pt x="139065" y="180975"/>
                    <a:pt x="133350" y="180975"/>
                  </a:cubicBezTo>
                  <a:lnTo>
                    <a:pt x="38100" y="180975"/>
                  </a:lnTo>
                  <a:cubicBezTo>
                    <a:pt x="32385" y="180975"/>
                    <a:pt x="28575" y="177165"/>
                    <a:pt x="28575" y="171450"/>
                  </a:cubicBezTo>
                  <a:cubicBezTo>
                    <a:pt x="28575" y="165735"/>
                    <a:pt x="32385" y="161925"/>
                    <a:pt x="38100" y="161925"/>
                  </a:cubicBez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57;p13"/>
            <p:cNvSpPr/>
            <p:nvPr/>
          </p:nvSpPr>
          <p:spPr>
            <a:xfrm>
              <a:off x="8762414" y="2939573"/>
              <a:ext cx="200025" cy="457200"/>
            </a:xfrm>
            <a:custGeom>
              <a:avLst/>
              <a:gdLst/>
              <a:ahLst/>
              <a:cxnLst/>
              <a:rect l="l" t="t" r="r" b="b"/>
              <a:pathLst>
                <a:path w="200025" h="457200" extrusionOk="0">
                  <a:moveTo>
                    <a:pt x="185738" y="76200"/>
                  </a:moveTo>
                  <a:lnTo>
                    <a:pt x="133350" y="76200"/>
                  </a:lnTo>
                  <a:lnTo>
                    <a:pt x="133350" y="28575"/>
                  </a:lnTo>
                  <a:lnTo>
                    <a:pt x="157163" y="28575"/>
                  </a:lnTo>
                  <a:cubicBezTo>
                    <a:pt x="164783" y="28575"/>
                    <a:pt x="171450" y="21908"/>
                    <a:pt x="171450" y="14288"/>
                  </a:cubicBezTo>
                  <a:cubicBezTo>
                    <a:pt x="171450" y="6668"/>
                    <a:pt x="164783" y="0"/>
                    <a:pt x="157163" y="0"/>
                  </a:cubicBezTo>
                  <a:lnTo>
                    <a:pt x="42863" y="0"/>
                  </a:lnTo>
                  <a:cubicBezTo>
                    <a:pt x="35243" y="0"/>
                    <a:pt x="28575" y="6668"/>
                    <a:pt x="28575" y="14288"/>
                  </a:cubicBezTo>
                  <a:cubicBezTo>
                    <a:pt x="28575" y="21908"/>
                    <a:pt x="35243" y="28575"/>
                    <a:pt x="42863" y="28575"/>
                  </a:cubicBezTo>
                  <a:lnTo>
                    <a:pt x="66675" y="28575"/>
                  </a:lnTo>
                  <a:lnTo>
                    <a:pt x="66675" y="76200"/>
                  </a:lnTo>
                  <a:lnTo>
                    <a:pt x="14288" y="76200"/>
                  </a:lnTo>
                  <a:cubicBezTo>
                    <a:pt x="6668" y="76200"/>
                    <a:pt x="0" y="82868"/>
                    <a:pt x="0" y="90488"/>
                  </a:cubicBezTo>
                  <a:cubicBezTo>
                    <a:pt x="0" y="98108"/>
                    <a:pt x="6668" y="104775"/>
                    <a:pt x="14288" y="104775"/>
                  </a:cubicBezTo>
                  <a:lnTo>
                    <a:pt x="47625" y="104775"/>
                  </a:lnTo>
                  <a:lnTo>
                    <a:pt x="47625" y="323850"/>
                  </a:lnTo>
                  <a:cubicBezTo>
                    <a:pt x="47625" y="334328"/>
                    <a:pt x="56198" y="342900"/>
                    <a:pt x="66675" y="342900"/>
                  </a:cubicBezTo>
                  <a:lnTo>
                    <a:pt x="66675" y="361950"/>
                  </a:lnTo>
                  <a:cubicBezTo>
                    <a:pt x="66675" y="367665"/>
                    <a:pt x="70485" y="371475"/>
                    <a:pt x="76200" y="371475"/>
                  </a:cubicBezTo>
                  <a:lnTo>
                    <a:pt x="85725" y="371475"/>
                  </a:lnTo>
                  <a:lnTo>
                    <a:pt x="85725" y="442913"/>
                  </a:lnTo>
                  <a:cubicBezTo>
                    <a:pt x="85725" y="450533"/>
                    <a:pt x="92393" y="457200"/>
                    <a:pt x="100013" y="457200"/>
                  </a:cubicBezTo>
                  <a:cubicBezTo>
                    <a:pt x="107633" y="457200"/>
                    <a:pt x="114300" y="450533"/>
                    <a:pt x="114300" y="442913"/>
                  </a:cubicBezTo>
                  <a:lnTo>
                    <a:pt x="114300" y="371475"/>
                  </a:lnTo>
                  <a:lnTo>
                    <a:pt x="123825" y="371475"/>
                  </a:lnTo>
                  <a:cubicBezTo>
                    <a:pt x="129540" y="371475"/>
                    <a:pt x="133350" y="367665"/>
                    <a:pt x="133350" y="361950"/>
                  </a:cubicBezTo>
                  <a:lnTo>
                    <a:pt x="133350" y="342900"/>
                  </a:lnTo>
                  <a:cubicBezTo>
                    <a:pt x="143828" y="342900"/>
                    <a:pt x="152400" y="334328"/>
                    <a:pt x="152400" y="323850"/>
                  </a:cubicBezTo>
                  <a:lnTo>
                    <a:pt x="152400" y="104775"/>
                  </a:lnTo>
                  <a:lnTo>
                    <a:pt x="185738" y="104775"/>
                  </a:lnTo>
                  <a:cubicBezTo>
                    <a:pt x="193358" y="104775"/>
                    <a:pt x="200025" y="98108"/>
                    <a:pt x="200025" y="90488"/>
                  </a:cubicBezTo>
                  <a:cubicBezTo>
                    <a:pt x="200025" y="82868"/>
                    <a:pt x="193358" y="76200"/>
                    <a:pt x="185738" y="76200"/>
                  </a:cubicBezTo>
                  <a:close/>
                  <a:moveTo>
                    <a:pt x="123825" y="247650"/>
                  </a:moveTo>
                  <a:lnTo>
                    <a:pt x="76200" y="247650"/>
                  </a:lnTo>
                  <a:lnTo>
                    <a:pt x="76200" y="123825"/>
                  </a:lnTo>
                  <a:lnTo>
                    <a:pt x="123825" y="123825"/>
                  </a:lnTo>
                  <a:lnTo>
                    <a:pt x="123825" y="247650"/>
                  </a:lnTo>
                  <a:close/>
                </a:path>
              </a:pathLst>
            </a:custGeom>
            <a:solidFill>
              <a:schemeClr val="lt1"/>
            </a:solidFill>
            <a:ln>
              <a:noFill/>
            </a:ln>
            <a:effectLst>
              <a:outerShdw dist="19050" dir="5400000" algn="bl" rotWithShape="0">
                <a:schemeClr val="dk1">
                  <a:alpha val="2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1118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a:t>
            </a:r>
          </a:p>
        </p:txBody>
      </p:sp>
      <p:sp>
        <p:nvSpPr>
          <p:cNvPr id="3" name="Text Placeholder 2"/>
          <p:cNvSpPr>
            <a:spLocks noGrp="1"/>
          </p:cNvSpPr>
          <p:nvPr>
            <p:ph type="body" idx="1"/>
          </p:nvPr>
        </p:nvSpPr>
        <p:spPr/>
        <p:txBody>
          <a:bodyPr/>
          <a:lstStyle/>
          <a:p>
            <a:r>
              <a:rPr lang="en-US" dirty="0"/>
              <a:t>Death Cases collection in </a:t>
            </a:r>
            <a:r>
              <a:rPr lang="en-US" dirty="0" err="1"/>
              <a:t>MongoDb</a:t>
            </a:r>
            <a:r>
              <a:rPr lang="en-US" dirty="0"/>
              <a:t> has total documents 1045420. (data segregated county wise)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8" name="Picture 7"/>
          <p:cNvPicPr>
            <a:picLocks noChangeAspect="1"/>
          </p:cNvPicPr>
          <p:nvPr/>
        </p:nvPicPr>
        <p:blipFill>
          <a:blip r:embed="rId2"/>
          <a:stretch>
            <a:fillRect/>
          </a:stretch>
        </p:blipFill>
        <p:spPr>
          <a:xfrm>
            <a:off x="4563034" y="474862"/>
            <a:ext cx="4580965" cy="7524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978" y="1476575"/>
            <a:ext cx="2121009" cy="2413124"/>
          </a:xfrm>
          <a:prstGeom prst="rect">
            <a:avLst/>
          </a:prstGeom>
        </p:spPr>
      </p:pic>
    </p:spTree>
    <p:extLst>
      <p:ext uri="{BB962C8B-B14F-4D97-AF65-F5344CB8AC3E}">
        <p14:creationId xmlns:p14="http://schemas.microsoft.com/office/powerpoint/2010/main" val="292784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aius template">
  <a:themeElements>
    <a:clrScheme name="Custom 347">
      <a:dk1>
        <a:srgbClr val="001F46"/>
      </a:dk1>
      <a:lt1>
        <a:srgbClr val="FFFFFF"/>
      </a:lt1>
      <a:dk2>
        <a:srgbClr val="748394"/>
      </a:dk2>
      <a:lt2>
        <a:srgbClr val="F0F3F7"/>
      </a:lt2>
      <a:accent1>
        <a:srgbClr val="4397EE"/>
      </a:accent1>
      <a:accent2>
        <a:srgbClr val="2170CC"/>
      </a:accent2>
      <a:accent3>
        <a:srgbClr val="154C8A"/>
      </a:accent3>
      <a:accent4>
        <a:srgbClr val="A9D039"/>
      </a:accent4>
      <a:accent5>
        <a:srgbClr val="14B9CA"/>
      </a:accent5>
      <a:accent6>
        <a:srgbClr val="DDE3EB"/>
      </a:accent6>
      <a:hlink>
        <a:srgbClr val="2170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TotalTime>
  <Words>692</Words>
  <Application>Microsoft Macintosh PowerPoint</Application>
  <PresentationFormat>On-screen Show (16:9)</PresentationFormat>
  <Paragraphs>96</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Barlow SemiBold</vt:lpstr>
      <vt:lpstr>Adobe Arabic</vt:lpstr>
      <vt:lpstr>Calibri</vt:lpstr>
      <vt:lpstr>Arial</vt:lpstr>
      <vt:lpstr>Barlow</vt:lpstr>
      <vt:lpstr>Barlow Light</vt:lpstr>
      <vt:lpstr>Caius template</vt:lpstr>
      <vt:lpstr>IMPACT OF COVID 19 IN U.S.A. CAPSTONE PROJECT BY ROHAN DESAI AND VIDHI KAMLESH SHAH – M.I.T.A. – RUTGERS UNIVERSITY MENTORED BY – Dr. SERGEI SCHREIDER</vt:lpstr>
      <vt:lpstr>COVID – 19</vt:lpstr>
      <vt:lpstr>COVID – 19: World cases</vt:lpstr>
      <vt:lpstr>PowerPoint Presentation</vt:lpstr>
      <vt:lpstr>Technologies used in Project</vt:lpstr>
      <vt:lpstr>Project Approach</vt:lpstr>
      <vt:lpstr>Project Approach</vt:lpstr>
      <vt:lpstr>Web Scrapping</vt:lpstr>
      <vt:lpstr>Data Analysis</vt:lpstr>
      <vt:lpstr>Data Visualization</vt:lpstr>
      <vt:lpstr>Confirmed Cases in U.S.A</vt:lpstr>
      <vt:lpstr>Death Cases Total Death Cases in USA vs State wise Drill down</vt:lpstr>
      <vt:lpstr>Recovered Cases Total Recovered Cases in USA vs State wise Drill down</vt:lpstr>
      <vt:lpstr>Death Cases State wise – Pie chart</vt:lpstr>
      <vt:lpstr>Recovered Cases State wise – Pie chart</vt:lpstr>
      <vt:lpstr>Data Prediction </vt:lpstr>
      <vt:lpstr>Plotting Death cases  Web Scrapped data vs Google Data</vt:lpstr>
      <vt:lpstr>Make time series Stationary</vt:lpstr>
      <vt:lpstr>First order Differencing</vt:lpstr>
      <vt:lpstr>Remove Seasonality</vt:lpstr>
      <vt:lpstr>Holt Winter’s model for Prediction of Death Cases</vt:lpstr>
      <vt:lpstr>ARIMA model for Prediction of Death Cases [arima (5,1,5)]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 19 IN U.S.A. CAPSTONE PROJECT BY ROHAN DESAI AND VIDHI KAMLESH SHAH – M.I.T.A. – RUTGERS UNIVERSITY MENTORED BY – Dr. SERGI SCHREIDER</dc:title>
  <dc:creator>User</dc:creator>
  <cp:lastModifiedBy>Rohan Desai</cp:lastModifiedBy>
  <cp:revision>21</cp:revision>
  <dcterms:modified xsi:type="dcterms:W3CDTF">2020-12-04T17:35:53Z</dcterms:modified>
</cp:coreProperties>
</file>